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57" r:id="rId2"/>
    <p:sldId id="260" r:id="rId3"/>
    <p:sldId id="256" r:id="rId4"/>
    <p:sldId id="257"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FCD38-0498-4AC2-9371-D81ED954462B}" v="8" dt="2021-10-27T03:26:13.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244" autoAdjust="0"/>
  </p:normalViewPr>
  <p:slideViewPr>
    <p:cSldViewPr snapToGrid="0">
      <p:cViewPr varScale="1">
        <p:scale>
          <a:sx n="64" d="100"/>
          <a:sy n="64" d="100"/>
        </p:scale>
        <p:origin x="23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36EDF-D5F6-4662-BBA3-DC32160F2F63}"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248215-7F7E-46AB-B4AB-EC8DA2A8751E}" type="slidenum">
              <a:rPr lang="en-US" smtClean="0"/>
              <a:t>‹#›</a:t>
            </a:fld>
            <a:endParaRPr lang="en-US"/>
          </a:p>
        </p:txBody>
      </p:sp>
    </p:spTree>
    <p:extLst>
      <p:ext uri="{BB962C8B-B14F-4D97-AF65-F5344CB8AC3E}">
        <p14:creationId xmlns:p14="http://schemas.microsoft.com/office/powerpoint/2010/main" val="361164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506584B4-4D85-4BA0-B16A-5184BCA019C7}" type="slidenum">
              <a:rPr lang="en-US" smtClean="0"/>
              <a:pPr/>
              <a:t>1</a:t>
            </a:fld>
            <a:endParaRPr lang="en-GB" dirty="0"/>
          </a:p>
        </p:txBody>
      </p:sp>
    </p:spTree>
    <p:extLst>
      <p:ext uri="{BB962C8B-B14F-4D97-AF65-F5344CB8AC3E}">
        <p14:creationId xmlns:p14="http://schemas.microsoft.com/office/powerpoint/2010/main" val="28440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lt-LT" dirty="0"/>
              <a:t>Malonu būti šiandien čia  su tikrais profesionalais. Tema yra tokia apie kuria daugelis girdėjo iš ne vieno šaltinio. Skaitė, susidūrė, galbūt turėjo kitų patirčių. Galbūt yra tokių, kurie, kartais pasvarsto ar mes etiški, ar mes dirbame etiškai, ar mes elgiamės etiškai. Jeigu nesielgiam ar mūsų organizacija yra </a:t>
            </a:r>
            <a:r>
              <a:rPr lang="lt-LT" dirty="0" err="1"/>
              <a:t>full</a:t>
            </a:r>
            <a:r>
              <a:rPr lang="lt-LT" dirty="0"/>
              <a:t> </a:t>
            </a:r>
            <a:r>
              <a:rPr lang="lt-LT" dirty="0" err="1"/>
              <a:t>compliance</a:t>
            </a:r>
            <a:r>
              <a:rPr lang="lt-LT" dirty="0"/>
              <a:t>. Jeigu ne, tai, ką daryti. Kaip identifikuoti netinkamo elgesio atvejus</a:t>
            </a:r>
            <a:endParaRPr lang="en-US" dirty="0"/>
          </a:p>
        </p:txBody>
      </p:sp>
      <p:sp>
        <p:nvSpPr>
          <p:cNvPr id="4" name="Slide Number Placeholder 3"/>
          <p:cNvSpPr>
            <a:spLocks noGrp="1"/>
          </p:cNvSpPr>
          <p:nvPr>
            <p:ph type="sldNum" sz="quarter" idx="5"/>
          </p:nvPr>
        </p:nvSpPr>
        <p:spPr/>
        <p:txBody>
          <a:bodyPr/>
          <a:lstStyle/>
          <a:p>
            <a:fld id="{F1248215-7F7E-46AB-B4AB-EC8DA2A8751E}" type="slidenum">
              <a:rPr lang="en-US" smtClean="0"/>
              <a:t>2</a:t>
            </a:fld>
            <a:endParaRPr lang="en-US"/>
          </a:p>
        </p:txBody>
      </p:sp>
    </p:spTree>
    <p:extLst>
      <p:ext uri="{BB962C8B-B14F-4D97-AF65-F5344CB8AC3E}">
        <p14:creationId xmlns:p14="http://schemas.microsoft.com/office/powerpoint/2010/main" val="3179315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Kas yra etiški sprendimai? Galime ir turime užduoti sau toki </a:t>
            </a:r>
            <a:r>
              <a:rPr lang="lt-LT" dirty="0" err="1"/>
              <a:t>klausimąSprendimas</a:t>
            </a:r>
            <a:r>
              <a:rPr lang="lt-LT" dirty="0"/>
              <a:t> mokėti teisingas algas yra etiškas sprendimas, bet ne visi darbuotojai gali dėl jo nuspręsti. Jeigu galėtų visi, tai gal taptų nelabai etika. Investuoti į tvarumą. Ne tik tvaru, bet ir tiesa sakant skaidru</a:t>
            </a:r>
          </a:p>
          <a:p>
            <a:r>
              <a:rPr lang="lt-LT" dirty="0"/>
              <a:t>Tiesą sakant, etika yra reikšmingai susijusi su valdymu. Retai kada vieno asmens trūkumai visiškai paaiškina netinkamą įmonės elgesį. Paprastai neetiška verslo praktika apima tylų, jei ne aiškų, kitų bendradarbiavimą ir atspindi vertybes, nuostatas, įsitikinimus, kalbą ir elgesį, kurie apibrėžia organizacijos veiklos kultūrą. Taigi etika yra tiek organizacinis, tiek asmeninis klausimas. Vadovai, kurie nesugeba tinkamai vadovauti ir sukurti sistemų, vedančių į etišką elgesį, dalijasi atsakomybe su tais, kurie planuoja, vykdo ir sąmoningai gauna naudos iš įmonės nusikalstamų veikų ar kažkokio netinkamo veikimo.</a:t>
            </a:r>
          </a:p>
          <a:p>
            <a:endParaRPr lang="lt-LT" dirty="0"/>
          </a:p>
          <a:p>
            <a:endParaRPr lang="lt-LT" dirty="0"/>
          </a:p>
          <a:p>
            <a:r>
              <a:rPr lang="lt-LT" dirty="0"/>
              <a:t>Iš esmės jeigu atėję į darbą elgiatės etiškai – gerbiate ir kritiškai vertinate savo kolegas ir partnerius, atsakingai ir profesionaliai sprendžiate savo užduotis, esate ne tik lojalus organizacijai, tai prisidedate prie savo organizacijos. Jeigu elgiatės neetiškai pvz. priimate brangias dovanas dėl to, kad išorinis verslo partneris laimėtų Jūsų organizacijos konkursą, taip pat prisidedate. Net jeigu Jūsų vadovas nustato pareigą jums daryti įtaką procedūrose, vis tiek prisidedame.</a:t>
            </a:r>
          </a:p>
          <a:p>
            <a:endParaRPr lang="lt-LT" dirty="0"/>
          </a:p>
          <a:p>
            <a:r>
              <a:rPr lang="lt-LT" dirty="0"/>
              <a:t>Jeigu atliekant auditą, ar analizuojant bendrovės padėtį nustatoma, kad daugelis organizacijos darbuotojų elgiasi neetiškai, ar vadovybės sprendimai neetiški, paprasta kalba tai </a:t>
            </a:r>
            <a:r>
              <a:rPr lang="lt-LT" dirty="0" err="1"/>
              <a:t>reišktų</a:t>
            </a:r>
            <a:r>
              <a:rPr lang="lt-LT" dirty="0"/>
              <a:t> bendrovė nėra atitiktyje.</a:t>
            </a:r>
          </a:p>
          <a:p>
            <a:endParaRPr lang="lt-LT" dirty="0"/>
          </a:p>
        </p:txBody>
      </p:sp>
      <p:sp>
        <p:nvSpPr>
          <p:cNvPr id="4" name="Slide Number Placeholder 3"/>
          <p:cNvSpPr>
            <a:spLocks noGrp="1"/>
          </p:cNvSpPr>
          <p:nvPr>
            <p:ph type="sldNum" sz="quarter" idx="5"/>
          </p:nvPr>
        </p:nvSpPr>
        <p:spPr/>
        <p:txBody>
          <a:bodyPr/>
          <a:lstStyle/>
          <a:p>
            <a:fld id="{F1248215-7F7E-46AB-B4AB-EC8DA2A8751E}" type="slidenum">
              <a:rPr lang="en-US" smtClean="0"/>
              <a:t>3</a:t>
            </a:fld>
            <a:endParaRPr lang="en-US"/>
          </a:p>
        </p:txBody>
      </p:sp>
    </p:spTree>
    <p:extLst>
      <p:ext uri="{BB962C8B-B14F-4D97-AF65-F5344CB8AC3E}">
        <p14:creationId xmlns:p14="http://schemas.microsoft.com/office/powerpoint/2010/main" val="1208621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Kartais dėl besikeičiančių taisyklių, arba kaip jas vadina praktikoje elgesio lankstinukų. tų pačių aplinkybių traktavimas organizacijoje trukdo pasiekti rezultatus ir suprasti, kada mes elgiamės etiškai ir neetiškai Tai puikus to pavyzdys yra šiuo metu labai populiarus serialas Kalmaro žaidimas.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err="1"/>
              <a:t>Čiabesikeičiančios</a:t>
            </a:r>
            <a:r>
              <a:rPr lang="lt-LT" dirty="0"/>
              <a:t> sąlygos skaldo organizacija, šiuo atveju būrį žaidėjų: </a:t>
            </a:r>
            <a:r>
              <a:rPr lang="lt-LT" dirty="0" err="1"/>
              <a:t>t.y</a:t>
            </a:r>
            <a:r>
              <a:rPr lang="lt-LT" dirty="0"/>
              <a:t>. jeigu traukiant virvę apdovanojamas komandinis darbas, tai žaidžiant su rutuliukais žaidėjai baudžiami už rūpestį vienas kitu. Nors iš tikrųjų rūpestis yra geras dalykas? Ir tu galvoji, kad tu negali būti nubaustas už </a:t>
            </a:r>
            <a:r>
              <a:rPr lang="lt-LT" dirty="0" err="1"/>
              <a:t>rūpęstį</a:t>
            </a: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Kalmaro žaidimo rengėjai yra organizacijos vadovybė. Ir jie sako mes etiški, nes mes iš anksto susitarėme ką laikysime etika ir antra leisime jums </a:t>
            </a:r>
            <a:r>
              <a:rPr lang="lt-LT" dirty="0" err="1"/>
              <a:t>kolektyviškai</a:t>
            </a:r>
            <a:r>
              <a:rPr lang="lt-LT" dirty="0"/>
              <a:t> nuspręsti - net rinkimus leisim susiorganizuoti, ar jūs norite toliau žaisti ar 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Ir kai organizacija </a:t>
            </a:r>
            <a:r>
              <a:rPr lang="lt-LT" dirty="0" err="1"/>
              <a:t>suaebejoja</a:t>
            </a:r>
            <a:r>
              <a:rPr lang="lt-LT" dirty="0"/>
              <a:t> ir įvyksta balsavimas. Kur iš </a:t>
            </a:r>
            <a:r>
              <a:rPr lang="en-US" dirty="0"/>
              <a:t>500 </a:t>
            </a:r>
            <a:r>
              <a:rPr lang="lt-LT" dirty="0"/>
              <a:t>žmonių turėtų būti </a:t>
            </a:r>
            <a:r>
              <a:rPr lang="lt-LT" dirty="0" err="1"/>
              <a:t>vienareiškmiškas</a:t>
            </a:r>
            <a:r>
              <a:rPr lang="lt-LT" dirty="0"/>
              <a:t> baigiam visa tai. Organizacija pasiskirsto, į dvi dalis. Nes pakabintas prizas keliasdešimt milijonų, skatina taip elgtis.</a:t>
            </a:r>
            <a:endParaRPr lang="en-US" dirty="0"/>
          </a:p>
        </p:txBody>
      </p:sp>
      <p:sp>
        <p:nvSpPr>
          <p:cNvPr id="4" name="Slide Number Placeholder 3"/>
          <p:cNvSpPr>
            <a:spLocks noGrp="1"/>
          </p:cNvSpPr>
          <p:nvPr>
            <p:ph type="sldNum" sz="quarter" idx="5"/>
          </p:nvPr>
        </p:nvSpPr>
        <p:spPr/>
        <p:txBody>
          <a:bodyPr/>
          <a:lstStyle/>
          <a:p>
            <a:fld id="{F1248215-7F7E-46AB-B4AB-EC8DA2A8751E}" type="slidenum">
              <a:rPr lang="en-US" smtClean="0"/>
              <a:t>4</a:t>
            </a:fld>
            <a:endParaRPr lang="en-US"/>
          </a:p>
        </p:txBody>
      </p:sp>
    </p:spTree>
    <p:extLst>
      <p:ext uri="{BB962C8B-B14F-4D97-AF65-F5344CB8AC3E}">
        <p14:creationId xmlns:p14="http://schemas.microsoft.com/office/powerpoint/2010/main" val="336803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i="1" dirty="0" err="1">
                <a:effectLst/>
                <a:latin typeface="Calibri" panose="020F0502020204030204" pitchFamily="34" charset="0"/>
                <a:ea typeface="Calibri" panose="020F0502020204030204" pitchFamily="34" charset="0"/>
              </a:rPr>
              <a:t>Theranos</a:t>
            </a:r>
            <a:r>
              <a:rPr lang="lt-LT" sz="1800" i="1" dirty="0">
                <a:effectLst/>
                <a:latin typeface="Calibri" panose="020F0502020204030204" pitchFamily="34" charset="0"/>
                <a:ea typeface="Calibri" panose="020F0502020204030204" pitchFamily="34" charset="0"/>
              </a:rPr>
              <a:t> buvo silicio slėnio </a:t>
            </a:r>
            <a:r>
              <a:rPr lang="lt-LT" sz="1800" i="1" dirty="0" err="1">
                <a:effectLst/>
                <a:latin typeface="Calibri" panose="020F0502020204030204" pitchFamily="34" charset="0"/>
                <a:ea typeface="Calibri" panose="020F0502020204030204" pitchFamily="34" charset="0"/>
              </a:rPr>
              <a:t>startuolis</a:t>
            </a:r>
            <a:r>
              <a:rPr lang="lt-LT" sz="1800" i="1" dirty="0">
                <a:effectLst/>
                <a:latin typeface="Calibri" panose="020F0502020204030204" pitchFamily="34" charset="0"/>
                <a:ea typeface="Calibri" panose="020F0502020204030204" pitchFamily="34" charset="0"/>
              </a:rPr>
              <a:t>. Jo idėja geniali. Kraujo tyrimais bet kurioje vietoje (parduotuvėje, degalinėje) </a:t>
            </a:r>
            <a:r>
              <a:rPr lang="lt-LT" sz="1800" i="1" dirty="0" err="1">
                <a:effectLst/>
                <a:latin typeface="Calibri" panose="020F0502020204030204" pitchFamily="34" charset="0"/>
                <a:ea typeface="Calibri" panose="020F0502020204030204" pitchFamily="34" charset="0"/>
              </a:rPr>
              <a:t>nustatytsime</a:t>
            </a:r>
            <a:r>
              <a:rPr lang="lt-LT" sz="1800" i="1" dirty="0">
                <a:effectLst/>
                <a:latin typeface="Calibri" panose="020F0502020204030204" pitchFamily="34" charset="0"/>
                <a:ea typeface="Calibri" panose="020F0502020204030204" pitchFamily="34" charset="0"/>
              </a:rPr>
              <a:t> visus jūsų sveikatos rodiklius ir pasakysime ar nesergate rimtomis ligomis ir ar </a:t>
            </a:r>
            <a:r>
              <a:rPr lang="lt-LT" sz="1800" i="1" dirty="0" err="1">
                <a:effectLst/>
                <a:latin typeface="Calibri" panose="020F0502020204030204" pitchFamily="34" charset="0"/>
                <a:ea typeface="Calibri" panose="020F0502020204030204" pitchFamily="34" charset="0"/>
              </a:rPr>
              <a:t>neketinante</a:t>
            </a:r>
            <a:r>
              <a:rPr lang="lt-LT" sz="1800" i="1" dirty="0">
                <a:effectLst/>
                <a:latin typeface="Calibri" panose="020F0502020204030204" pitchFamily="34" charset="0"/>
                <a:ea typeface="Calibri" panose="020F0502020204030204" pitchFamily="34" charset="0"/>
              </a:rPr>
              <a:t> susirgti. </a:t>
            </a:r>
            <a:r>
              <a:rPr lang="lt-LT" sz="1800" i="1" dirty="0" err="1">
                <a:effectLst/>
                <a:latin typeface="Calibri" panose="020F0502020204030204" pitchFamily="34" charset="0"/>
                <a:ea typeface="Calibri" panose="020F0502020204030204" pitchFamily="34" charset="0"/>
              </a:rPr>
              <a:t>Theranos</a:t>
            </a:r>
            <a:r>
              <a:rPr lang="lt-LT" sz="1800" i="1" dirty="0">
                <a:effectLst/>
                <a:latin typeface="Calibri" panose="020F0502020204030204" pitchFamily="34" charset="0"/>
                <a:ea typeface="Calibri" panose="020F0502020204030204" pitchFamily="34" charset="0"/>
              </a:rPr>
              <a:t> vedlė </a:t>
            </a:r>
            <a:r>
              <a:rPr lang="lt-LT" sz="1800" i="1" dirty="0" err="1">
                <a:effectLst/>
                <a:latin typeface="Calibri" panose="020F0502020204030204" pitchFamily="34" charset="0"/>
                <a:ea typeface="Calibri" panose="020F0502020204030204" pitchFamily="34" charset="0"/>
              </a:rPr>
              <a:t>Elizabet</a:t>
            </a:r>
            <a:r>
              <a:rPr lang="lt-LT" sz="1800" i="1" dirty="0">
                <a:effectLst/>
                <a:latin typeface="Calibri" panose="020F0502020204030204" pitchFamily="34" charset="0"/>
                <a:ea typeface="Calibri" panose="020F0502020204030204" pitchFamily="34" charset="0"/>
              </a:rPr>
              <a:t> </a:t>
            </a:r>
            <a:r>
              <a:rPr lang="lt-LT" sz="1800" i="1" dirty="0" err="1">
                <a:effectLst/>
                <a:latin typeface="Calibri" panose="020F0502020204030204" pitchFamily="34" charset="0"/>
                <a:ea typeface="Calibri" panose="020F0502020204030204" pitchFamily="34" charset="0"/>
              </a:rPr>
              <a:t>Holmes</a:t>
            </a:r>
            <a:r>
              <a:rPr lang="lt-LT" sz="1800" i="1" dirty="0">
                <a:effectLst/>
                <a:latin typeface="Calibri" panose="020F0502020204030204" pitchFamily="34" charset="0"/>
                <a:ea typeface="Calibri" panose="020F0502020204030204" pitchFamily="34" charset="0"/>
              </a:rPr>
              <a:t> įtikino investuotojus, partnerius, kad tai padaryti įmanoma. Visi taip patikėjo, kad sugebėjo sunešti į </a:t>
            </a:r>
            <a:r>
              <a:rPr lang="lt-LT" sz="1800" i="1" dirty="0" err="1">
                <a:effectLst/>
                <a:latin typeface="Calibri" panose="020F0502020204030204" pitchFamily="34" charset="0"/>
                <a:ea typeface="Calibri" panose="020F0502020204030204" pitchFamily="34" charset="0"/>
              </a:rPr>
              <a:t>teranos</a:t>
            </a:r>
            <a:r>
              <a:rPr lang="lt-LT" sz="1800" i="1" dirty="0">
                <a:effectLst/>
                <a:latin typeface="Calibri" panose="020F0502020204030204" pitchFamily="34" charset="0"/>
                <a:ea typeface="Calibri" panose="020F0502020204030204" pitchFamily="34" charset="0"/>
              </a:rPr>
              <a:t> beveik </a:t>
            </a:r>
            <a:r>
              <a:rPr lang="en-US" sz="1800" i="1" dirty="0">
                <a:effectLst/>
                <a:latin typeface="Calibri" panose="020F0502020204030204" pitchFamily="34" charset="0"/>
                <a:ea typeface="Calibri" panose="020F0502020204030204" pitchFamily="34" charset="0"/>
              </a:rPr>
              <a:t>1 </a:t>
            </a:r>
            <a:r>
              <a:rPr lang="en-US" sz="1800" i="1" dirty="0" err="1">
                <a:effectLst/>
                <a:latin typeface="Calibri" panose="020F0502020204030204" pitchFamily="34" charset="0"/>
                <a:ea typeface="Calibri" panose="020F0502020204030204" pitchFamily="34" charset="0"/>
              </a:rPr>
              <a:t>mlrd</a:t>
            </a:r>
            <a:r>
              <a:rPr lang="en-US" sz="1800" i="1" dirty="0">
                <a:effectLst/>
                <a:latin typeface="Calibri" panose="020F0502020204030204" pitchFamily="34" charset="0"/>
                <a:ea typeface="Calibri" panose="020F0502020204030204" pitchFamily="34" charset="0"/>
              </a:rPr>
              <a:t> </a:t>
            </a:r>
            <a:r>
              <a:rPr lang="en-US" sz="1800" i="1" dirty="0" err="1">
                <a:effectLst/>
                <a:latin typeface="Calibri" panose="020F0502020204030204" pitchFamily="34" charset="0"/>
                <a:ea typeface="Calibri" panose="020F0502020204030204" pitchFamily="34" charset="0"/>
              </a:rPr>
              <a:t>doleri</a:t>
            </a:r>
            <a:r>
              <a:rPr lang="lt-LT" sz="1800" i="1" dirty="0">
                <a:effectLst/>
                <a:latin typeface="Calibri" panose="020F0502020204030204" pitchFamily="34" charset="0"/>
                <a:ea typeface="Calibri" panose="020F0502020204030204" pitchFamily="34" charset="0"/>
              </a:rPr>
              <a:t>ų. </a:t>
            </a:r>
            <a:r>
              <a:rPr lang="en-US" sz="1800" i="1" dirty="0">
                <a:effectLst/>
                <a:latin typeface="Calibri" panose="020F0502020204030204" pitchFamily="34" charset="0"/>
                <a:ea typeface="Calibri" panose="020F0502020204030204" pitchFamily="34" charset="0"/>
              </a:rPr>
              <a:t> 2013 ir 2014 </a:t>
            </a:r>
            <a:r>
              <a:rPr lang="en-US" sz="1800" i="1" dirty="0" err="1">
                <a:effectLst/>
                <a:latin typeface="Calibri" panose="020F0502020204030204" pitchFamily="34" charset="0"/>
                <a:ea typeface="Calibri" panose="020F0502020204030204" pitchFamily="34" charset="0"/>
              </a:rPr>
              <a:t>metais</a:t>
            </a:r>
            <a:r>
              <a:rPr lang="en-US" sz="1800" i="1" dirty="0">
                <a:effectLst/>
                <a:latin typeface="Calibri" panose="020F0502020204030204" pitchFamily="34" charset="0"/>
                <a:ea typeface="Calibri" panose="020F0502020204030204" pitchFamily="34" charset="0"/>
              </a:rPr>
              <a:t> </a:t>
            </a:r>
            <a:r>
              <a:rPr lang="en-US" sz="1800" i="1" dirty="0" err="1">
                <a:effectLst/>
                <a:latin typeface="Calibri" panose="020F0502020204030204" pitchFamily="34" charset="0"/>
                <a:ea typeface="Calibri" panose="020F0502020204030204" pitchFamily="34" charset="0"/>
              </a:rPr>
              <a:t>bendrov</a:t>
            </a:r>
            <a:r>
              <a:rPr lang="lt-LT" sz="1800" i="1" dirty="0">
                <a:effectLst/>
                <a:latin typeface="Calibri" panose="020F0502020204030204" pitchFamily="34" charset="0"/>
                <a:ea typeface="Calibri" panose="020F0502020204030204" pitchFamily="34" charset="0"/>
              </a:rPr>
              <a:t>ės vertė tampa dešimteriopa. Atrodo viskas gerai ir bendrovės vadovė įtikinus visus – jos politika bylinėtis su nepaklusniais ir užversti bylomis, ji pasisamdžiusi vieną brangiausiai apmokamų teisininkų JAV, nes gali apmokėti akcijomis. </a:t>
            </a:r>
            <a:r>
              <a:rPr lang="lt-LT" sz="1800" i="1" dirty="0" err="1">
                <a:effectLst/>
                <a:latin typeface="Calibri" panose="020F0502020204030204" pitchFamily="34" charset="0"/>
                <a:ea typeface="Calibri" panose="020F0502020204030204" pitchFamily="34" charset="0"/>
              </a:rPr>
              <a:t>Irtuo</a:t>
            </a:r>
            <a:r>
              <a:rPr lang="lt-LT" sz="1800" i="1" dirty="0">
                <a:effectLst/>
                <a:latin typeface="Calibri" panose="020F0502020204030204" pitchFamily="34" charset="0"/>
                <a:ea typeface="Calibri" panose="020F0502020204030204" pitchFamily="34" charset="0"/>
              </a:rPr>
              <a:t> tarpu ji neatskleidžia jokių gilesnių duomenų, neįsileidžia į tyrimus, nesamdo tikrai kvalifikuoto personalo (pvz. tyrimų vadovų). Ir </a:t>
            </a:r>
            <a:r>
              <a:rPr lang="en-US" sz="1800" i="1" dirty="0">
                <a:effectLst/>
                <a:latin typeface="Calibri" panose="020F0502020204030204" pitchFamily="34" charset="0"/>
                <a:ea typeface="Calibri" panose="020F0502020204030204" pitchFamily="34" charset="0"/>
              </a:rPr>
              <a:t>2015 </a:t>
            </a:r>
            <a:r>
              <a:rPr lang="en-US" sz="1800" i="1" dirty="0" err="1">
                <a:effectLst/>
                <a:latin typeface="Calibri" panose="020F0502020204030204" pitchFamily="34" charset="0"/>
                <a:ea typeface="Calibri" panose="020F0502020204030204" pitchFamily="34" charset="0"/>
              </a:rPr>
              <a:t>metais</a:t>
            </a:r>
            <a:r>
              <a:rPr lang="en-US" sz="1800" i="1" dirty="0">
                <a:effectLst/>
                <a:latin typeface="Calibri" panose="020F0502020204030204" pitchFamily="34" charset="0"/>
                <a:ea typeface="Calibri" panose="020F0502020204030204" pitchFamily="34" charset="0"/>
              </a:rPr>
              <a:t>, po </a:t>
            </a:r>
            <a:r>
              <a:rPr lang="en-US" sz="1800" i="1" dirty="0" err="1">
                <a:effectLst/>
                <a:latin typeface="Calibri" panose="020F0502020204030204" pitchFamily="34" charset="0"/>
                <a:ea typeface="Calibri" panose="020F0502020204030204" pitchFamily="34" charset="0"/>
              </a:rPr>
              <a:t>vieno</a:t>
            </a:r>
            <a:r>
              <a:rPr lang="en-US" sz="1800" i="1" dirty="0">
                <a:effectLst/>
                <a:latin typeface="Calibri" panose="020F0502020204030204" pitchFamily="34" charset="0"/>
                <a:ea typeface="Calibri" panose="020F0502020204030204" pitchFamily="34" charset="0"/>
              </a:rPr>
              <a:t> </a:t>
            </a:r>
            <a:r>
              <a:rPr lang="lt-LT" sz="1800" i="1" dirty="0">
                <a:effectLst/>
                <a:latin typeface="Calibri" panose="020F0502020204030204" pitchFamily="34" charset="0"/>
                <a:ea typeface="Calibri" panose="020F0502020204030204" pitchFamily="34" charset="0"/>
              </a:rPr>
              <a:t>žurnalisto straipsnio visuomenė pradeda kelti klausimus dėl tyrimų validumo. </a:t>
            </a:r>
            <a:r>
              <a:rPr lang="lt-LT" sz="1800" i="1" dirty="0" err="1">
                <a:effectLst/>
                <a:latin typeface="Calibri" panose="020F0502020204030204" pitchFamily="34" charset="0"/>
                <a:ea typeface="Calibri" panose="020F0502020204030204" pitchFamily="34" charset="0"/>
              </a:rPr>
              <a:t>Theranos</a:t>
            </a:r>
            <a:r>
              <a:rPr lang="lt-LT" sz="1800" i="1" dirty="0">
                <a:effectLst/>
                <a:latin typeface="Calibri" panose="020F0502020204030204" pitchFamily="34" charset="0"/>
                <a:ea typeface="Calibri" panose="020F0502020204030204" pitchFamily="34" charset="0"/>
              </a:rPr>
              <a:t> negali pagrįsti savo teiginių ir galiausiai bankrutuoja, o prieš vadovus tyrimus pradeda specialios tarnybos ir jų partneriai. Tai yra neetiško elgesio etalonas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err="1">
                <a:effectLst/>
                <a:latin typeface="Calibri" panose="020F0502020204030204" pitchFamily="34" charset="0"/>
                <a:ea typeface="Calibri" panose="020F0502020204030204" pitchFamily="34" charset="0"/>
              </a:rPr>
              <a:t>Luckin</a:t>
            </a:r>
            <a:r>
              <a:rPr lang="lt-LT" sz="1800" dirty="0">
                <a:effectLst/>
                <a:latin typeface="Calibri" panose="020F0502020204030204" pitchFamily="34" charset="0"/>
                <a:ea typeface="Calibri" panose="020F0502020204030204" pitchFamily="34" charset="0"/>
              </a:rPr>
              <a:t> yra kiniškas </a:t>
            </a:r>
            <a:r>
              <a:rPr lang="lt-LT" sz="1800" dirty="0" err="1">
                <a:effectLst/>
                <a:latin typeface="Calibri" panose="020F0502020204030204" pitchFamily="34" charset="0"/>
                <a:ea typeface="Calibri" panose="020F0502020204030204" pitchFamily="34" charset="0"/>
              </a:rPr>
              <a:t>starbucks</a:t>
            </a:r>
            <a:r>
              <a:rPr lang="lt-LT" sz="1800" dirty="0">
                <a:effectLst/>
                <a:latin typeface="Calibri" panose="020F0502020204030204" pitchFamily="34" charset="0"/>
                <a:ea typeface="Calibri" panose="020F0502020204030204" pitchFamily="34" charset="0"/>
              </a:rPr>
              <a:t>, kuris padirbo didžiąją dalį 2019 m. pardavimų. Kompanijos vadovybė nustatė, o darbuotojai tiksliai žinojo, ko nori investuotojai, ir bandė </a:t>
            </a:r>
            <a:r>
              <a:rPr lang="lt-LT" sz="1800" dirty="0" err="1">
                <a:effectLst/>
                <a:latin typeface="Calibri" panose="020F0502020204030204" pitchFamily="34" charset="0"/>
                <a:ea typeface="Calibri" panose="020F0502020204030204" pitchFamily="34" charset="0"/>
              </a:rPr>
              <a:t>parodyte</a:t>
            </a:r>
            <a:r>
              <a:rPr lang="lt-LT" sz="1800" dirty="0">
                <a:effectLst/>
                <a:latin typeface="Calibri" panose="020F0502020204030204" pitchFamily="34" charset="0"/>
                <a:ea typeface="Calibri" panose="020F0502020204030204" pitchFamily="34" charset="0"/>
              </a:rPr>
              <a:t> save kaip augančią įmonę su puikia istorija ir tinkamais rodikliais. Toks manipuliavimas buvo reikalingas, kad maksimaliai išnaudotų investuotojų pasitikėjimą“.</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err="1">
                <a:effectLst/>
                <a:latin typeface="Calibri" panose="020F0502020204030204" pitchFamily="34" charset="0"/>
                <a:ea typeface="Calibri" panose="020F0502020204030204" pitchFamily="34" charset="0"/>
              </a:rPr>
              <a:t>Wirecard</a:t>
            </a:r>
            <a:r>
              <a:rPr lang="lt-LT" sz="1800" dirty="0">
                <a:effectLst/>
                <a:latin typeface="Calibri" panose="020F0502020204030204" pitchFamily="34" charset="0"/>
                <a:ea typeface="Calibri" panose="020F0502020204030204" pitchFamily="34" charset="0"/>
              </a:rPr>
              <a:t> yra Vokietijos el. mokėjimų platforma. Finansinių mokėjimų ir rizikos vertinimo platforma, kuri pati sukelia </a:t>
            </a:r>
            <a:r>
              <a:rPr lang="lt-LT" sz="1800" dirty="0" err="1">
                <a:effectLst/>
                <a:latin typeface="Calibri" panose="020F0502020204030204" pitchFamily="34" charset="0"/>
                <a:ea typeface="Calibri" panose="020F0502020204030204" pitchFamily="34" charset="0"/>
              </a:rPr>
              <a:t>fraudą</a:t>
            </a:r>
            <a:r>
              <a:rPr lang="lt-LT" sz="1800" dirty="0">
                <a:effectLst/>
                <a:latin typeface="Calibri" panose="020F0502020204030204" pitchFamily="34" charset="0"/>
                <a:ea typeface="Calibri" panose="020F0502020204030204" pitchFamily="34" charset="0"/>
              </a:rPr>
              <a:t>. Kaip vėliau, prokurorams atliekant tyrimą, </a:t>
            </a:r>
            <a:r>
              <a:rPr lang="lt-LT" sz="1800" dirty="0" err="1">
                <a:effectLst/>
                <a:latin typeface="Calibri" panose="020F0502020204030204" pitchFamily="34" charset="0"/>
                <a:ea typeface="Calibri" panose="020F0502020204030204" pitchFamily="34" charset="0"/>
              </a:rPr>
              <a:t>bendradarbiaudmas</a:t>
            </a:r>
            <a:r>
              <a:rPr lang="lt-LT" sz="1800" dirty="0">
                <a:effectLst/>
                <a:latin typeface="Calibri" panose="020F0502020204030204" pitchFamily="34" charset="0"/>
                <a:ea typeface="Calibri" panose="020F0502020204030204" pitchFamily="34" charset="0"/>
              </a:rPr>
              <a:t> prisipažino vienas aukštesnio lygio vadovas „</a:t>
            </a:r>
            <a:r>
              <a:rPr lang="lt-LT" sz="1800" dirty="0" err="1">
                <a:effectLst/>
                <a:latin typeface="Calibri" panose="020F0502020204030204" pitchFamily="34" charset="0"/>
                <a:ea typeface="Calibri" panose="020F0502020204030204" pitchFamily="34" charset="0"/>
              </a:rPr>
              <a:t>Wirecard</a:t>
            </a:r>
            <a:r>
              <a:rPr lang="lt-LT" sz="1800" dirty="0">
                <a:effectLst/>
                <a:latin typeface="Calibri" panose="020F0502020204030204" pitchFamily="34" charset="0"/>
                <a:ea typeface="Calibri" panose="020F0502020204030204" pitchFamily="34" charset="0"/>
              </a:rPr>
              <a:t>“ sukčiavimas prasidėjo daugiau nei dešimtmetį iki Vokietijos mokėjimų bendrovės žlugimo, kai </a:t>
            </a:r>
            <a:r>
              <a:rPr lang="lt-LT" sz="1800" dirty="0" err="1">
                <a:effectLst/>
                <a:latin typeface="Calibri" panose="020F0502020204030204" pitchFamily="34" charset="0"/>
                <a:ea typeface="Calibri" panose="020F0502020204030204" pitchFamily="34" charset="0"/>
              </a:rPr>
              <a:t>kai</a:t>
            </a:r>
            <a:r>
              <a:rPr lang="lt-LT" sz="1800" dirty="0">
                <a:effectLst/>
                <a:latin typeface="Calibri" panose="020F0502020204030204" pitchFamily="34" charset="0"/>
                <a:ea typeface="Calibri" panose="020F0502020204030204" pitchFamily="34" charset="0"/>
              </a:rPr>
              <a:t> kurie vyresnieji vadovai pradėjo kurti ofšorinių kompanijų, kurios buvo naudojamos milijonams eurų išsiurbti, tinklą. Tai rodo, kad visa organizacija buvo susikoncentravusi į tokį tikslą, kurį pirma, nustatė vadovai, o vėliau palaikė ir žemesnių grandžių darbuotojai</a:t>
            </a:r>
            <a:endParaRPr lang="en-US" dirty="0"/>
          </a:p>
        </p:txBody>
      </p:sp>
      <p:sp>
        <p:nvSpPr>
          <p:cNvPr id="4" name="Slide Number Placeholder 3"/>
          <p:cNvSpPr>
            <a:spLocks noGrp="1"/>
          </p:cNvSpPr>
          <p:nvPr>
            <p:ph type="sldNum" sz="quarter" idx="5"/>
          </p:nvPr>
        </p:nvSpPr>
        <p:spPr/>
        <p:txBody>
          <a:bodyPr/>
          <a:lstStyle/>
          <a:p>
            <a:fld id="{F1248215-7F7E-46AB-B4AB-EC8DA2A8751E}" type="slidenum">
              <a:rPr lang="en-US" smtClean="0"/>
              <a:t>5</a:t>
            </a:fld>
            <a:endParaRPr lang="en-US"/>
          </a:p>
        </p:txBody>
      </p:sp>
    </p:spTree>
    <p:extLst>
      <p:ext uri="{BB962C8B-B14F-4D97-AF65-F5344CB8AC3E}">
        <p14:creationId xmlns:p14="http://schemas.microsoft.com/office/powerpoint/2010/main" val="393620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Pirmiausia virš gairių, lankstinukų, įmonės politikų yra </a:t>
            </a:r>
            <a:r>
              <a:rPr lang="lt-LT" dirty="0" err="1"/>
              <a:t>common</a:t>
            </a:r>
            <a:r>
              <a:rPr lang="lt-LT" dirty="0"/>
              <a:t> </a:t>
            </a:r>
            <a:r>
              <a:rPr lang="lt-LT" dirty="0" err="1"/>
              <a:t>sense</a:t>
            </a:r>
            <a:r>
              <a:rPr lang="lt-LT" dirty="0"/>
              <a:t>, ar organizacija ir mes patys nesielgiame blogai. Mums reikia patiems </a:t>
            </a:r>
            <a:r>
              <a:rPr lang="lt-LT" dirty="0" err="1"/>
              <a:t>savae</a:t>
            </a:r>
            <a:r>
              <a:rPr lang="lt-LT" dirty="0"/>
              <a:t> įsivertinti ir jeigu galvojame kad viskas gerai, praeiti skaidrėje nurodytus veiksmus. Žinoma mums labai pasisekė, jeigu turime skaidrių tarptautinių partnerių, nes jie tikrai gali padėti bet, apie tai plačiau mano kolega iš SBA grupės Adrijus</a:t>
            </a:r>
            <a:endParaRPr lang="en-US" dirty="0"/>
          </a:p>
        </p:txBody>
      </p:sp>
      <p:sp>
        <p:nvSpPr>
          <p:cNvPr id="4" name="Slide Number Placeholder 3"/>
          <p:cNvSpPr>
            <a:spLocks noGrp="1"/>
          </p:cNvSpPr>
          <p:nvPr>
            <p:ph type="sldNum" sz="quarter" idx="5"/>
          </p:nvPr>
        </p:nvSpPr>
        <p:spPr/>
        <p:txBody>
          <a:bodyPr/>
          <a:lstStyle/>
          <a:p>
            <a:fld id="{F1248215-7F7E-46AB-B4AB-EC8DA2A8751E}" type="slidenum">
              <a:rPr lang="en-US" smtClean="0"/>
              <a:t>6</a:t>
            </a:fld>
            <a:endParaRPr lang="en-US"/>
          </a:p>
        </p:txBody>
      </p:sp>
    </p:spTree>
    <p:extLst>
      <p:ext uri="{BB962C8B-B14F-4D97-AF65-F5344CB8AC3E}">
        <p14:creationId xmlns:p14="http://schemas.microsoft.com/office/powerpoint/2010/main" val="2884309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E340A-045B-4747-9B5F-9DA4FD98DB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92E24-C677-4752-BD3F-17559A12AB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7D6484-FFBE-4A25-9BAA-DAD142EE8090}"/>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5" name="Footer Placeholder 4">
            <a:extLst>
              <a:ext uri="{FF2B5EF4-FFF2-40B4-BE49-F238E27FC236}">
                <a16:creationId xmlns:a16="http://schemas.microsoft.com/office/drawing/2014/main" id="{A2163239-EE1D-4DAA-9094-65C84AD65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C0F12-645F-4CEA-911E-5F5AABBD96CA}"/>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100205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BA884-4CE5-4ECB-9E8B-2E9D4E282A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2CD221-DA15-48CC-AD43-ED85271BB6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3F9011-4434-4A9E-BDAA-5E5B196E28B1}"/>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5" name="Footer Placeholder 4">
            <a:extLst>
              <a:ext uri="{FF2B5EF4-FFF2-40B4-BE49-F238E27FC236}">
                <a16:creationId xmlns:a16="http://schemas.microsoft.com/office/drawing/2014/main" id="{8F17A92B-9CCC-4120-B8AF-590D6A671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AF9B8-187C-47FC-9AF1-955674C1C2C1}"/>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227073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961F78-942A-4D2A-9C3D-6EB838E643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EA8EA-8CAC-4DB7-BF8F-C926A9232F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189F4-590D-446F-B78F-3F654C74B75D}"/>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5" name="Footer Placeholder 4">
            <a:extLst>
              <a:ext uri="{FF2B5EF4-FFF2-40B4-BE49-F238E27FC236}">
                <a16:creationId xmlns:a16="http://schemas.microsoft.com/office/drawing/2014/main" id="{50A6BBB7-5539-4F70-853F-D205CC022B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ED9FA-11B9-44FB-BB04-2740CCD017C4}"/>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398176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450C-DB48-4809-8D62-4E6BC5F07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9E31A-5AF8-4354-8864-5FB93B3F60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BAB1C-EB94-4569-AF0B-E42AD5FA8EE8}"/>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5" name="Footer Placeholder 4">
            <a:extLst>
              <a:ext uri="{FF2B5EF4-FFF2-40B4-BE49-F238E27FC236}">
                <a16:creationId xmlns:a16="http://schemas.microsoft.com/office/drawing/2014/main" id="{C43367F4-C81A-4305-9FD1-3CD775CFA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AA757-66B4-4B70-9183-3C27B5E8B3AE}"/>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353376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A068-30E0-4750-97CD-B9DA4C131D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54479F-F396-4CC5-9476-7F905CB1C1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795557-8B12-4796-88A1-FAC652EAE609}"/>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5" name="Footer Placeholder 4">
            <a:extLst>
              <a:ext uri="{FF2B5EF4-FFF2-40B4-BE49-F238E27FC236}">
                <a16:creationId xmlns:a16="http://schemas.microsoft.com/office/drawing/2014/main" id="{F90FE3C1-716A-42D1-9ABB-36BCD3A7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4AFBE-F657-4130-A8EC-50946377D5B8}"/>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384127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E5F9-8803-4C75-AA1E-C2D5142C9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95D755-A70C-489B-83BA-21E3149C6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BF6178-EF0B-4E5C-8CDE-1832976BCB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93CE2D-DDFC-4E46-989B-64E126FA58A5}"/>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6" name="Footer Placeholder 5">
            <a:extLst>
              <a:ext uri="{FF2B5EF4-FFF2-40B4-BE49-F238E27FC236}">
                <a16:creationId xmlns:a16="http://schemas.microsoft.com/office/drawing/2014/main" id="{38F7D831-4419-49FE-9EE6-68AB1DC95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ECAD01-2650-48D3-B8CE-B47739251312}"/>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261565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06A7-2DB2-44B8-AF14-5D59FE73A7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8DC629-785D-4DBA-8ABB-AD62025FE6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A3BA7-4520-46C2-BFDF-0EDBE2C31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74D276-EA84-442F-BC85-2182150E8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08144E-D2A7-473C-A0B7-D6CD2EB19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B04104-04D4-4EF8-ACCD-1BDC87F41C09}"/>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8" name="Footer Placeholder 7">
            <a:extLst>
              <a:ext uri="{FF2B5EF4-FFF2-40B4-BE49-F238E27FC236}">
                <a16:creationId xmlns:a16="http://schemas.microsoft.com/office/drawing/2014/main" id="{5B578C08-B4F2-4ABB-B6DF-6DC225D144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161458-B107-423B-947C-F7A860D7BFAD}"/>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385321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E0187-CC74-4FFF-9B61-62CC362711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5F921E-A6C7-470F-9B91-6AFC3096317D}"/>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4" name="Footer Placeholder 3">
            <a:extLst>
              <a:ext uri="{FF2B5EF4-FFF2-40B4-BE49-F238E27FC236}">
                <a16:creationId xmlns:a16="http://schemas.microsoft.com/office/drawing/2014/main" id="{18622E31-AAC8-4C79-8006-25944A3FB0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1345DA-1E0C-4CA0-9996-1A096F672BDD}"/>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168995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395DC-831B-459D-A8F7-4B61F476E5B6}"/>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3" name="Footer Placeholder 2">
            <a:extLst>
              <a:ext uri="{FF2B5EF4-FFF2-40B4-BE49-F238E27FC236}">
                <a16:creationId xmlns:a16="http://schemas.microsoft.com/office/drawing/2014/main" id="{DEC00EB7-F5B0-41A5-931C-FAEFBEF7F3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FCDBDC-647C-4D44-B573-ADEB77D4D407}"/>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2008719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0FA9-E0A1-40B7-BCC8-855770A202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96FDEC-A40C-4EBC-B8E7-DAA546B135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A08D0A-E7AB-4885-BC91-6A87F82F20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5302FE-3E3A-4D8C-8DAE-B2EAC4E3C81B}"/>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6" name="Footer Placeholder 5">
            <a:extLst>
              <a:ext uri="{FF2B5EF4-FFF2-40B4-BE49-F238E27FC236}">
                <a16:creationId xmlns:a16="http://schemas.microsoft.com/office/drawing/2014/main" id="{CC4D6F80-855E-4137-8DCE-3CB0151C8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B09F1-2872-41E1-8B9D-8118DED5724F}"/>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685819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29D2-6A86-4DD8-A61B-27F99447B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191D14-9351-4991-B045-F95DBEE318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243873-36C2-408B-A54B-86DC36A7A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66089D-5884-48F9-8222-AE781DD0CE53}"/>
              </a:ext>
            </a:extLst>
          </p:cNvPr>
          <p:cNvSpPr>
            <a:spLocks noGrp="1"/>
          </p:cNvSpPr>
          <p:nvPr>
            <p:ph type="dt" sz="half" idx="10"/>
          </p:nvPr>
        </p:nvSpPr>
        <p:spPr/>
        <p:txBody>
          <a:bodyPr/>
          <a:lstStyle/>
          <a:p>
            <a:fld id="{1267A9D4-10E3-41FC-931D-D7C7046A56D2}" type="datetimeFigureOut">
              <a:rPr lang="en-US" smtClean="0"/>
              <a:t>10/28/2021</a:t>
            </a:fld>
            <a:endParaRPr lang="en-US"/>
          </a:p>
        </p:txBody>
      </p:sp>
      <p:sp>
        <p:nvSpPr>
          <p:cNvPr id="6" name="Footer Placeholder 5">
            <a:extLst>
              <a:ext uri="{FF2B5EF4-FFF2-40B4-BE49-F238E27FC236}">
                <a16:creationId xmlns:a16="http://schemas.microsoft.com/office/drawing/2014/main" id="{F8DBFB43-5006-41D1-A43E-85ECA19EB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62C33F-E628-4F4B-A680-63007A95D1E4}"/>
              </a:ext>
            </a:extLst>
          </p:cNvPr>
          <p:cNvSpPr>
            <a:spLocks noGrp="1"/>
          </p:cNvSpPr>
          <p:nvPr>
            <p:ph type="sldNum" sz="quarter" idx="12"/>
          </p:nvPr>
        </p:nvSpPr>
        <p:spPr/>
        <p:txBody>
          <a:bodyPr/>
          <a:lstStyle/>
          <a:p>
            <a:fld id="{63D3CD1B-FEA0-43BD-BF69-03132B47CFC5}" type="slidenum">
              <a:rPr lang="en-US" smtClean="0"/>
              <a:t>‹#›</a:t>
            </a:fld>
            <a:endParaRPr lang="en-US"/>
          </a:p>
        </p:txBody>
      </p:sp>
    </p:spTree>
    <p:extLst>
      <p:ext uri="{BB962C8B-B14F-4D97-AF65-F5344CB8AC3E}">
        <p14:creationId xmlns:p14="http://schemas.microsoft.com/office/powerpoint/2010/main" val="298907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9FAC9-608E-4F39-87C8-08FC5D4D8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F89993-A429-4A5D-AA1C-06C7AC399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FF3C93-F075-4557-8598-DEE4DE019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67A9D4-10E3-41FC-931D-D7C7046A56D2}" type="datetimeFigureOut">
              <a:rPr lang="en-US" smtClean="0"/>
              <a:t>10/28/2021</a:t>
            </a:fld>
            <a:endParaRPr lang="en-US"/>
          </a:p>
        </p:txBody>
      </p:sp>
      <p:sp>
        <p:nvSpPr>
          <p:cNvPr id="5" name="Footer Placeholder 4">
            <a:extLst>
              <a:ext uri="{FF2B5EF4-FFF2-40B4-BE49-F238E27FC236}">
                <a16:creationId xmlns:a16="http://schemas.microsoft.com/office/drawing/2014/main" id="{6E4395AA-2384-40F5-88EA-0985F0BDA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20706D-3D72-406A-B19E-EE5BBA1EB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3CD1B-FEA0-43BD-BF69-03132B47CFC5}" type="slidenum">
              <a:rPr lang="en-US" smtClean="0"/>
              <a:t>‹#›</a:t>
            </a:fld>
            <a:endParaRPr lang="en-US"/>
          </a:p>
        </p:txBody>
      </p:sp>
    </p:spTree>
    <p:extLst>
      <p:ext uri="{BB962C8B-B14F-4D97-AF65-F5344CB8AC3E}">
        <p14:creationId xmlns:p14="http://schemas.microsoft.com/office/powerpoint/2010/main" val="2485311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695621"/>
            <a:ext cx="12192000" cy="162379"/>
          </a:xfrm>
          <a:prstGeom prst="rect">
            <a:avLst/>
          </a:prstGeom>
          <a:solidFill>
            <a:srgbClr val="245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txBox="1">
            <a:spLocks/>
          </p:cNvSpPr>
          <p:nvPr/>
        </p:nvSpPr>
        <p:spPr>
          <a:xfrm>
            <a:off x="4218577" y="5290222"/>
            <a:ext cx="3754845" cy="792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1600" b="1" dirty="0">
                <a:solidFill>
                  <a:srgbClr val="245D7A"/>
                </a:solidFill>
                <a:latin typeface="Sabon Next LT" panose="02000500000000000000" pitchFamily="2" charset="0"/>
                <a:ea typeface="Roboto Condensed" panose="02000000000000000000" pitchFamily="2" charset="0"/>
                <a:cs typeface="Sabon Next LT" panose="02000500000000000000" pitchFamily="2" charset="0"/>
              </a:rPr>
              <a:t>,,SKAIDRUMO AKADEMIJA</a:t>
            </a:r>
            <a:r>
              <a:rPr lang="lt-LT" sz="1600" dirty="0">
                <a:solidFill>
                  <a:srgbClr val="245D7A"/>
                </a:solidFill>
                <a:latin typeface="Sabon Next LT" panose="02000500000000000000" pitchFamily="2" charset="0"/>
                <a:ea typeface="Roboto" panose="02000000000000000000" pitchFamily="2" charset="0"/>
                <a:cs typeface="Sabon Next LT" panose="02000500000000000000" pitchFamily="2" charset="0"/>
              </a:rPr>
              <a:t>“ </a:t>
            </a:r>
            <a:endParaRPr lang="lt-LT" sz="1600" b="1" dirty="0">
              <a:solidFill>
                <a:srgbClr val="245D7A"/>
              </a:solidFill>
              <a:latin typeface="Sabon Next LT" panose="02000500000000000000" pitchFamily="2" charset="0"/>
              <a:ea typeface="Roboto Condensed" panose="02000000000000000000" pitchFamily="2" charset="0"/>
              <a:cs typeface="Sabon Next LT" panose="02000500000000000000" pitchFamily="2" charset="0"/>
            </a:endParaRPr>
          </a:p>
        </p:txBody>
      </p:sp>
      <p:cxnSp>
        <p:nvCxnSpPr>
          <p:cNvPr id="63" name="Straight Connector 62"/>
          <p:cNvCxnSpPr>
            <a:cxnSpLocks/>
          </p:cNvCxnSpPr>
          <p:nvPr/>
        </p:nvCxnSpPr>
        <p:spPr>
          <a:xfrm flipV="1">
            <a:off x="6168008" y="2348880"/>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itle 1"/>
          <p:cNvSpPr txBox="1">
            <a:spLocks/>
          </p:cNvSpPr>
          <p:nvPr/>
        </p:nvSpPr>
        <p:spPr>
          <a:xfrm>
            <a:off x="1991544" y="430097"/>
            <a:ext cx="865460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3600" b="1" dirty="0">
                <a:solidFill>
                  <a:srgbClr val="245D7A"/>
                </a:solidFill>
                <a:latin typeface="Sabon Next LT" panose="020B0502040204020203" pitchFamily="2" charset="0"/>
                <a:ea typeface="Roboto Condensed" panose="02000000000000000000" pitchFamily="2" charset="0"/>
                <a:cs typeface="Sabon Next LT" panose="020B0502040204020203" pitchFamily="2" charset="0"/>
              </a:rPr>
              <a:t>KORUPCIJOS RIZIKŲ VALDYMAS UŽSIENIO RINKOSE</a:t>
            </a:r>
          </a:p>
        </p:txBody>
      </p:sp>
      <p:pic>
        <p:nvPicPr>
          <p:cNvPr id="2" name="Picture 1">
            <a:extLst>
              <a:ext uri="{FF2B5EF4-FFF2-40B4-BE49-F238E27FC236}">
                <a16:creationId xmlns:a16="http://schemas.microsoft.com/office/drawing/2014/main" id="{9E5CEDB8-DB45-48AA-AC75-9179F5DD5FC7}"/>
              </a:ext>
            </a:extLst>
          </p:cNvPr>
          <p:cNvPicPr>
            <a:picLocks noChangeAspect="1"/>
          </p:cNvPicPr>
          <p:nvPr/>
        </p:nvPicPr>
        <p:blipFill>
          <a:blip r:embed="rId3"/>
          <a:stretch>
            <a:fillRect/>
          </a:stretch>
        </p:blipFill>
        <p:spPr>
          <a:xfrm>
            <a:off x="1464436" y="2766218"/>
            <a:ext cx="2865918" cy="1325563"/>
          </a:xfrm>
          <a:prstGeom prst="rect">
            <a:avLst/>
          </a:prstGeom>
        </p:spPr>
      </p:pic>
      <p:sp>
        <p:nvSpPr>
          <p:cNvPr id="53" name="Title 1">
            <a:extLst>
              <a:ext uri="{FF2B5EF4-FFF2-40B4-BE49-F238E27FC236}">
                <a16:creationId xmlns:a16="http://schemas.microsoft.com/office/drawing/2014/main" id="{B6C4476A-ADE7-463A-AD28-38E47B4B743B}"/>
              </a:ext>
            </a:extLst>
          </p:cNvPr>
          <p:cNvSpPr txBox="1">
            <a:spLocks/>
          </p:cNvSpPr>
          <p:nvPr/>
        </p:nvSpPr>
        <p:spPr>
          <a:xfrm>
            <a:off x="4290585" y="5542410"/>
            <a:ext cx="3754845" cy="792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t-LT" sz="1600" b="1" dirty="0">
                <a:solidFill>
                  <a:srgbClr val="245D7A"/>
                </a:solidFill>
                <a:latin typeface="Sabon Next LT" panose="02000500000000000000" pitchFamily="2" charset="0"/>
                <a:ea typeface="Roboto Condensed" panose="02000000000000000000" pitchFamily="2" charset="0"/>
                <a:cs typeface="Sabon Next LT" panose="02000500000000000000" pitchFamily="2" charset="0"/>
              </a:rPr>
              <a:t>2021</a:t>
            </a:r>
          </a:p>
        </p:txBody>
      </p:sp>
      <p:pic>
        <p:nvPicPr>
          <p:cNvPr id="55" name="Picture 54">
            <a:extLst>
              <a:ext uri="{FF2B5EF4-FFF2-40B4-BE49-F238E27FC236}">
                <a16:creationId xmlns:a16="http://schemas.microsoft.com/office/drawing/2014/main" id="{1AD34444-757F-4A49-83C7-3C235CCF01FB}"/>
              </a:ext>
            </a:extLst>
          </p:cNvPr>
          <p:cNvPicPr>
            <a:picLocks noChangeAspect="1"/>
          </p:cNvPicPr>
          <p:nvPr/>
        </p:nvPicPr>
        <p:blipFill>
          <a:blip r:embed="rId4"/>
          <a:stretch>
            <a:fillRect/>
          </a:stretch>
        </p:blipFill>
        <p:spPr>
          <a:xfrm>
            <a:off x="7652273" y="2954101"/>
            <a:ext cx="3075291" cy="1137680"/>
          </a:xfrm>
          <a:prstGeom prst="rect">
            <a:avLst/>
          </a:prstGeom>
        </p:spPr>
      </p:pic>
    </p:spTree>
    <p:extLst>
      <p:ext uri="{BB962C8B-B14F-4D97-AF65-F5344CB8AC3E}">
        <p14:creationId xmlns:p14="http://schemas.microsoft.com/office/powerpoint/2010/main" val="175140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accessory&#10;&#10;Description automatically generated">
            <a:extLst>
              <a:ext uri="{FF2B5EF4-FFF2-40B4-BE49-F238E27FC236}">
                <a16:creationId xmlns:a16="http://schemas.microsoft.com/office/drawing/2014/main" id="{28599AD6-A5CD-44C1-B382-F5E272CEADE5}"/>
              </a:ext>
            </a:extLst>
          </p:cNvPr>
          <p:cNvPicPr>
            <a:picLocks noChangeAspect="1"/>
          </p:cNvPicPr>
          <p:nvPr/>
        </p:nvPicPr>
        <p:blipFill rotWithShape="1">
          <a:blip r:embed="rId3">
            <a:extLst>
              <a:ext uri="{28A0092B-C50C-407E-A947-70E740481C1C}">
                <a14:useLocalDpi xmlns:a14="http://schemas.microsoft.com/office/drawing/2010/main" val="0"/>
              </a:ext>
            </a:extLst>
          </a:blip>
          <a:srcRect t="17316" r="1" b="12091"/>
          <a:stretch/>
        </p:blipFill>
        <p:spPr>
          <a:xfrm>
            <a:off x="20" y="10"/>
            <a:ext cx="6095980" cy="6857990"/>
          </a:xfrm>
          <a:prstGeom prst="rect">
            <a:avLst/>
          </a:prstGeom>
        </p:spPr>
      </p:pic>
      <p:pic>
        <p:nvPicPr>
          <p:cNvPr id="16" name="Picture 15" descr="A room with stools and a painting on the wall&#10;&#10;Description automatically generated with medium confidence">
            <a:extLst>
              <a:ext uri="{FF2B5EF4-FFF2-40B4-BE49-F238E27FC236}">
                <a16:creationId xmlns:a16="http://schemas.microsoft.com/office/drawing/2014/main" id="{DBAA83E6-34B1-4226-A35E-5774FB38A3D3}"/>
              </a:ext>
            </a:extLst>
          </p:cNvPr>
          <p:cNvPicPr>
            <a:picLocks noChangeAspect="1"/>
          </p:cNvPicPr>
          <p:nvPr/>
        </p:nvPicPr>
        <p:blipFill rotWithShape="1">
          <a:blip r:embed="rId4">
            <a:extLst>
              <a:ext uri="{28A0092B-C50C-407E-A947-70E740481C1C}">
                <a14:useLocalDpi xmlns:a14="http://schemas.microsoft.com/office/drawing/2010/main" val="0"/>
              </a:ext>
            </a:extLst>
          </a:blip>
          <a:srcRect t="438" r="-2" b="-2"/>
          <a:stretch/>
        </p:blipFill>
        <p:spPr>
          <a:xfrm>
            <a:off x="6096000" y="10"/>
            <a:ext cx="6096000" cy="6857990"/>
          </a:xfrm>
          <a:prstGeom prst="rect">
            <a:avLst/>
          </a:prstGeom>
        </p:spPr>
      </p:pic>
      <p:sp>
        <p:nvSpPr>
          <p:cNvPr id="69" name="Rectangle 68">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ame 70">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8A013DC6-4816-4ED0-AC64-A2AEFA8184AF}"/>
              </a:ext>
            </a:extLst>
          </p:cNvPr>
          <p:cNvSpPr>
            <a:spLocks noGrp="1"/>
          </p:cNvSpPr>
          <p:nvPr>
            <p:ph type="subTitle" idx="1"/>
          </p:nvPr>
        </p:nvSpPr>
        <p:spPr>
          <a:xfrm>
            <a:off x="4745528" y="4201466"/>
            <a:ext cx="2700944" cy="659993"/>
          </a:xfrm>
          <a:noFill/>
        </p:spPr>
        <p:txBody>
          <a:bodyPr>
            <a:normAutofit/>
          </a:bodyPr>
          <a:lstStyle/>
          <a:p>
            <a:r>
              <a:rPr lang="lt-LT" sz="1600" dirty="0">
                <a:solidFill>
                  <a:srgbClr val="080808"/>
                </a:solidFill>
              </a:rPr>
              <a:t>Karolis Šiugžda</a:t>
            </a:r>
            <a:endParaRPr lang="en-US" sz="1600" dirty="0">
              <a:solidFill>
                <a:srgbClr val="080808"/>
              </a:solidFill>
            </a:endParaRPr>
          </a:p>
        </p:txBody>
      </p:sp>
      <p:sp>
        <p:nvSpPr>
          <p:cNvPr id="2" name="Title 1">
            <a:extLst>
              <a:ext uri="{FF2B5EF4-FFF2-40B4-BE49-F238E27FC236}">
                <a16:creationId xmlns:a16="http://schemas.microsoft.com/office/drawing/2014/main" id="{33885B38-A1EF-42C1-9142-D8EB36C31759}"/>
              </a:ext>
            </a:extLst>
          </p:cNvPr>
          <p:cNvSpPr>
            <a:spLocks noGrp="1"/>
          </p:cNvSpPr>
          <p:nvPr>
            <p:ph type="ctrTitle"/>
          </p:nvPr>
        </p:nvSpPr>
        <p:spPr>
          <a:xfrm>
            <a:off x="4286858" y="2761554"/>
            <a:ext cx="3618284" cy="1345720"/>
          </a:xfrm>
          <a:noFill/>
        </p:spPr>
        <p:txBody>
          <a:bodyPr anchor="ctr">
            <a:normAutofit/>
          </a:bodyPr>
          <a:lstStyle/>
          <a:p>
            <a:r>
              <a:rPr lang="en-US" sz="1800" b="1" dirty="0">
                <a:solidFill>
                  <a:srgbClr val="080808"/>
                </a:solidFill>
                <a:effectLst/>
                <a:latin typeface="Calibri" panose="020F0502020204030204" pitchFamily="34" charset="0"/>
                <a:ea typeface="Calibri" panose="020F0502020204030204" pitchFamily="34" charset="0"/>
              </a:rPr>
              <a:t>ETIKA IR ATITIKTIS NĖRA TIK SĖKMĖ, JEIGU DĖL JOS DIRBAME. </a:t>
            </a:r>
            <a:r>
              <a:rPr lang="lt-LT" sz="1800" b="1" dirty="0">
                <a:solidFill>
                  <a:srgbClr val="080808"/>
                </a:solidFill>
                <a:effectLst/>
                <a:latin typeface="Calibri" panose="020F0502020204030204" pitchFamily="34" charset="0"/>
                <a:ea typeface="Calibri" panose="020F0502020204030204" pitchFamily="34" charset="0"/>
              </a:rPr>
              <a:t>KOKIE ŽINGSNIAI SVARBIAUSI TARPTAUTINIAM VERSLUI?</a:t>
            </a:r>
            <a:br>
              <a:rPr lang="lt-LT" sz="1800" i="1" dirty="0">
                <a:solidFill>
                  <a:srgbClr val="080808"/>
                </a:solidFill>
                <a:effectLst/>
                <a:latin typeface="Calibri" panose="020F0502020204030204" pitchFamily="34" charset="0"/>
                <a:ea typeface="Calibri" panose="020F0502020204030204" pitchFamily="34" charset="0"/>
              </a:rPr>
            </a:br>
            <a:endParaRPr lang="en-US" sz="1800" dirty="0">
              <a:solidFill>
                <a:srgbClr val="080808"/>
              </a:solidFill>
            </a:endParaRPr>
          </a:p>
        </p:txBody>
      </p:sp>
    </p:spTree>
    <p:extLst>
      <p:ext uri="{BB962C8B-B14F-4D97-AF65-F5344CB8AC3E}">
        <p14:creationId xmlns:p14="http://schemas.microsoft.com/office/powerpoint/2010/main" val="1263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ky, outdoor, transport, clouds&#10;&#10;Description automatically generated">
            <a:extLst>
              <a:ext uri="{FF2B5EF4-FFF2-40B4-BE49-F238E27FC236}">
                <a16:creationId xmlns:a16="http://schemas.microsoft.com/office/drawing/2014/main" id="{086225D2-F006-4CCF-8122-387B585EBCA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9411" r="-1" b="497"/>
          <a:stretch/>
        </p:blipFill>
        <p:spPr>
          <a:xfrm>
            <a:off x="20" y="10"/>
            <a:ext cx="12188931" cy="6857990"/>
          </a:xfrm>
          <a:prstGeom prst="rect">
            <a:avLst/>
          </a:prstGeom>
        </p:spPr>
      </p:pic>
      <p:sp>
        <p:nvSpPr>
          <p:cNvPr id="2" name="Title 1">
            <a:extLst>
              <a:ext uri="{FF2B5EF4-FFF2-40B4-BE49-F238E27FC236}">
                <a16:creationId xmlns:a16="http://schemas.microsoft.com/office/drawing/2014/main" id="{1D356115-EB2E-44B7-8097-DCA6E2A8DD68}"/>
              </a:ext>
            </a:extLst>
          </p:cNvPr>
          <p:cNvSpPr>
            <a:spLocks noGrp="1"/>
          </p:cNvSpPr>
          <p:nvPr>
            <p:ph type="ctrTitle"/>
          </p:nvPr>
        </p:nvSpPr>
        <p:spPr>
          <a:xfrm>
            <a:off x="1527048" y="1124712"/>
            <a:ext cx="9144000" cy="3063240"/>
          </a:xfrm>
        </p:spPr>
        <p:txBody>
          <a:bodyPr>
            <a:normAutofit/>
          </a:bodyPr>
          <a:lstStyle/>
          <a:p>
            <a:r>
              <a:rPr lang="lt-LT" sz="2400" dirty="0">
                <a:solidFill>
                  <a:srgbClr val="FFFFFF"/>
                </a:solidFill>
                <a:latin typeface="Abadi" panose="020B0604020104020204" pitchFamily="34" charset="0"/>
              </a:rPr>
              <a:t>„ETIKA yra galimybė prisidėti prie organizacijos, daryti įtaką, vadovauti ir su disciplina daryti tai, kas teisinga“</a:t>
            </a:r>
            <a:endParaRPr lang="en-US" sz="2400" dirty="0">
              <a:solidFill>
                <a:srgbClr val="FFFFFF"/>
              </a:solidFill>
              <a:latin typeface="Abadi" panose="020B0604020104020204" pitchFamily="34" charset="0"/>
            </a:endParaRPr>
          </a:p>
        </p:txBody>
      </p:sp>
      <p:sp>
        <p:nvSpPr>
          <p:cNvPr id="3" name="Subtitle 2">
            <a:extLst>
              <a:ext uri="{FF2B5EF4-FFF2-40B4-BE49-F238E27FC236}">
                <a16:creationId xmlns:a16="http://schemas.microsoft.com/office/drawing/2014/main" id="{0EFE28F0-3684-4D5C-9DE9-1B6BED9984C1}"/>
              </a:ext>
            </a:extLst>
          </p:cNvPr>
          <p:cNvSpPr>
            <a:spLocks noGrp="1"/>
          </p:cNvSpPr>
          <p:nvPr>
            <p:ph type="subTitle" idx="1"/>
          </p:nvPr>
        </p:nvSpPr>
        <p:spPr>
          <a:xfrm>
            <a:off x="1527048" y="4599432"/>
            <a:ext cx="9144000" cy="1227520"/>
          </a:xfrm>
        </p:spPr>
        <p:txBody>
          <a:bodyPr>
            <a:normAutofit/>
          </a:bodyPr>
          <a:lstStyle/>
          <a:p>
            <a:r>
              <a:rPr lang="lt-LT" dirty="0">
                <a:solidFill>
                  <a:srgbClr val="FFFFFF"/>
                </a:solidFill>
                <a:latin typeface="Abadi" panose="020B0604020104020204" pitchFamily="34" charset="0"/>
              </a:rPr>
              <a:t>„Jeigu tai būtų lošimas, Jūsų organizacija turėtų statyti ant ATITIKTIES. Kadangi atitiktis apima visus įstatymus ir taisykles, taikomas jūsų įmonės verslui“</a:t>
            </a:r>
            <a:endParaRPr lang="en-US" dirty="0">
              <a:solidFill>
                <a:srgbClr val="FFFFFF"/>
              </a:solidFill>
              <a:latin typeface="Abadi" panose="020B0604020104020204" pitchFamily="34" charset="0"/>
            </a:endParaRPr>
          </a:p>
        </p:txBody>
      </p:sp>
      <p:sp>
        <p:nvSpPr>
          <p:cNvPr id="16"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97328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text&#10;&#10;Description automatically generated">
            <a:extLst>
              <a:ext uri="{FF2B5EF4-FFF2-40B4-BE49-F238E27FC236}">
                <a16:creationId xmlns:a16="http://schemas.microsoft.com/office/drawing/2014/main" id="{E978D674-990F-4389-BB20-D7E2EB395F0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7663" b="3085"/>
          <a:stretch/>
        </p:blipFill>
        <p:spPr>
          <a:xfrm>
            <a:off x="457200" y="457200"/>
            <a:ext cx="11277600" cy="5943600"/>
          </a:xfrm>
          <a:prstGeom prst="rect">
            <a:avLst/>
          </a:prstGeom>
        </p:spPr>
      </p:pic>
      <p:sp>
        <p:nvSpPr>
          <p:cNvPr id="11" name="TextBox 10">
            <a:extLst>
              <a:ext uri="{FF2B5EF4-FFF2-40B4-BE49-F238E27FC236}">
                <a16:creationId xmlns:a16="http://schemas.microsoft.com/office/drawing/2014/main" id="{37B7C120-6301-4741-8667-F3B7725633C9}"/>
              </a:ext>
            </a:extLst>
          </p:cNvPr>
          <p:cNvSpPr txBox="1"/>
          <p:nvPr/>
        </p:nvSpPr>
        <p:spPr>
          <a:xfrm>
            <a:off x="912872" y="856482"/>
            <a:ext cx="8254277" cy="701371"/>
          </a:xfrm>
          <a:prstGeom prst="rect">
            <a:avLst/>
          </a:prstGeom>
          <a:noFill/>
        </p:spPr>
        <p:txBody>
          <a:bodyPr wrap="square" rtlCol="0">
            <a:spAutoFit/>
          </a:bodyPr>
          <a:lstStyle/>
          <a:p>
            <a:r>
              <a:rPr lang="lt-LT" sz="2000" b="1" dirty="0">
                <a:latin typeface="Abadi" panose="020B0604020202020204" pitchFamily="34" charset="0"/>
              </a:rPr>
              <a:t>TINKAMOS ATMOSFEROS VERSLE KŪRIMAS. VADOVAI TURI PRIPAŽINTI SAVO VAIDMENĮ FORMUOJANT ETIKOS KULTŪRĄ ORGANIZACIJOJE</a:t>
            </a:r>
            <a:endParaRPr lang="en-US" sz="2000" b="1" dirty="0">
              <a:latin typeface="Abadi" panose="020B0604020202020204" pitchFamily="34" charset="0"/>
            </a:endParaRPr>
          </a:p>
        </p:txBody>
      </p:sp>
      <p:sp>
        <p:nvSpPr>
          <p:cNvPr id="12" name="TextBox 11">
            <a:extLst>
              <a:ext uri="{FF2B5EF4-FFF2-40B4-BE49-F238E27FC236}">
                <a16:creationId xmlns:a16="http://schemas.microsoft.com/office/drawing/2014/main" id="{59B6E538-0CB2-4A70-A5CC-493D6028DEEC}"/>
              </a:ext>
            </a:extLst>
          </p:cNvPr>
          <p:cNvSpPr txBox="1"/>
          <p:nvPr/>
        </p:nvSpPr>
        <p:spPr>
          <a:xfrm>
            <a:off x="1373223" y="4219756"/>
            <a:ext cx="6319777" cy="2308324"/>
          </a:xfrm>
          <a:prstGeom prst="rect">
            <a:avLst/>
          </a:prstGeom>
          <a:noFill/>
        </p:spPr>
        <p:txBody>
          <a:bodyPr wrap="square" rtlCol="0">
            <a:spAutoFit/>
          </a:bodyPr>
          <a:lstStyle/>
          <a:p>
            <a:r>
              <a:rPr lang="lt-LT" b="1" dirty="0">
                <a:latin typeface="Abadi" panose="020B0604020104020204" pitchFamily="34" charset="0"/>
              </a:rPr>
              <a:t>ETIKA</a:t>
            </a:r>
            <a:r>
              <a:rPr lang="lt-LT" dirty="0">
                <a:latin typeface="Abadi" panose="020B0604020104020204" pitchFamily="34" charset="0"/>
              </a:rPr>
              <a:t> yra tiek asmeninis, tiek organizacinis klausimas</a:t>
            </a:r>
          </a:p>
          <a:p>
            <a:endParaRPr lang="lt-LT" dirty="0">
              <a:latin typeface="Abadi" panose="020B0604020104020204" pitchFamily="34" charset="0"/>
            </a:endParaRPr>
          </a:p>
          <a:p>
            <a:r>
              <a:rPr lang="lt-LT" b="1" dirty="0">
                <a:latin typeface="Abadi" panose="020B0604020104020204" pitchFamily="34" charset="0"/>
              </a:rPr>
              <a:t>ETIKA</a:t>
            </a:r>
            <a:r>
              <a:rPr lang="lt-LT" dirty="0">
                <a:latin typeface="Abadi" panose="020B0604020104020204" pitchFamily="34" charset="0"/>
              </a:rPr>
              <a:t> yra susijusi su įmonės valdymu, todėl vadovai dalijasi atsakomybe, jeigu valdo netinkamai</a:t>
            </a:r>
          </a:p>
          <a:p>
            <a:endParaRPr lang="lt-LT" dirty="0">
              <a:latin typeface="Abadi" panose="020B0604020104020204" pitchFamily="34" charset="0"/>
            </a:endParaRPr>
          </a:p>
          <a:p>
            <a:r>
              <a:rPr lang="lt-LT" dirty="0">
                <a:latin typeface="Abadi" panose="020B0604020104020204" pitchFamily="34" charset="0"/>
              </a:rPr>
              <a:t>Retai kyla vieno asmens atsakomybė už </a:t>
            </a:r>
            <a:r>
              <a:rPr lang="lt-LT" b="1" dirty="0">
                <a:latin typeface="Abadi" panose="020B0604020104020204" pitchFamily="34" charset="0"/>
              </a:rPr>
              <a:t>ETIKOS</a:t>
            </a:r>
            <a:r>
              <a:rPr lang="lt-LT" dirty="0">
                <a:latin typeface="Abadi" panose="020B0604020104020204" pitchFamily="34" charset="0"/>
              </a:rPr>
              <a:t> pažeidimus. Tai susiję su organizacine kultūra</a:t>
            </a:r>
          </a:p>
          <a:p>
            <a:endParaRPr lang="en-US" dirty="0"/>
          </a:p>
        </p:txBody>
      </p:sp>
    </p:spTree>
    <p:extLst>
      <p:ext uri="{BB962C8B-B14F-4D97-AF65-F5344CB8AC3E}">
        <p14:creationId xmlns:p14="http://schemas.microsoft.com/office/powerpoint/2010/main" val="752650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34">
            <a:extLst>
              <a:ext uri="{FF2B5EF4-FFF2-40B4-BE49-F238E27FC236}">
                <a16:creationId xmlns:a16="http://schemas.microsoft.com/office/drawing/2014/main" id="{467F378D-A000-47AE-83B2-D9954D8C9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36">
            <a:extLst>
              <a:ext uri="{FF2B5EF4-FFF2-40B4-BE49-F238E27FC236}">
                <a16:creationId xmlns:a16="http://schemas.microsoft.com/office/drawing/2014/main" id="{48E26863-5660-4928-984A-CA2CFC8F6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647"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6">
            <a:extLst>
              <a:ext uri="{FF2B5EF4-FFF2-40B4-BE49-F238E27FC236}">
                <a16:creationId xmlns:a16="http://schemas.microsoft.com/office/drawing/2014/main" id="{D7538F2A-6532-4E38-8354-21841BB0B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0065" y="580586"/>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0">
            <a:extLst>
              <a:ext uri="{FF2B5EF4-FFF2-40B4-BE49-F238E27FC236}">
                <a16:creationId xmlns:a16="http://schemas.microsoft.com/office/drawing/2014/main" id="{52F31131-35FC-4834-8E62-1D9DA3BE2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4148" y="746626"/>
            <a:ext cx="3508037"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 name="Freeform: Shape 42">
            <a:extLst>
              <a:ext uri="{FF2B5EF4-FFF2-40B4-BE49-F238E27FC236}">
                <a16:creationId xmlns:a16="http://schemas.microsoft.com/office/drawing/2014/main" id="{E7AD7F70-85A5-463C-9B1F-3182B60F8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570" y="746626"/>
            <a:ext cx="3511296" cy="336547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6">
            <a:extLst>
              <a:ext uri="{FF2B5EF4-FFF2-40B4-BE49-F238E27FC236}">
                <a16:creationId xmlns:a16="http://schemas.microsoft.com/office/drawing/2014/main" id="{E5F002A4-1B0E-473E-AD7B-8346FB83B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22924" y="2300232"/>
            <a:ext cx="1027015" cy="258262"/>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7" name="Freeform: Shape 46">
            <a:extLst>
              <a:ext uri="{FF2B5EF4-FFF2-40B4-BE49-F238E27FC236}">
                <a16:creationId xmlns:a16="http://schemas.microsoft.com/office/drawing/2014/main" id="{13AF7514-9DD7-4ADB-84DF-5D8B61E73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9" y="4298302"/>
            <a:ext cx="12192000" cy="2559698"/>
          </a:xfrm>
          <a:custGeom>
            <a:avLst/>
            <a:gdLst>
              <a:gd name="connsiteX0" fmla="*/ 1462415 w 12192000"/>
              <a:gd name="connsiteY0" fmla="*/ 0 h 2685062"/>
              <a:gd name="connsiteX1" fmla="*/ 1494432 w 12192000"/>
              <a:gd name="connsiteY1" fmla="*/ 2457 h 2685062"/>
              <a:gd name="connsiteX2" fmla="*/ 1523667 w 12192000"/>
              <a:gd name="connsiteY2" fmla="*/ 11778 h 2685062"/>
              <a:gd name="connsiteX3" fmla="*/ 1523067 w 12192000"/>
              <a:gd name="connsiteY3" fmla="*/ 14207 h 2685062"/>
              <a:gd name="connsiteX4" fmla="*/ 1527695 w 12192000"/>
              <a:gd name="connsiteY4" fmla="*/ 15715 h 2685062"/>
              <a:gd name="connsiteX5" fmla="*/ 1532258 w 12192000"/>
              <a:gd name="connsiteY5" fmla="*/ 14518 h 2685062"/>
              <a:gd name="connsiteX6" fmla="*/ 1537796 w 12192000"/>
              <a:gd name="connsiteY6" fmla="*/ 16283 h 2685062"/>
              <a:gd name="connsiteX7" fmla="*/ 1553041 w 12192000"/>
              <a:gd name="connsiteY7" fmla="*/ 20452 h 2685062"/>
              <a:gd name="connsiteX8" fmla="*/ 1557495 w 12192000"/>
              <a:gd name="connsiteY8" fmla="*/ 25861 h 2685062"/>
              <a:gd name="connsiteX9" fmla="*/ 1617448 w 12192000"/>
              <a:gd name="connsiteY9" fmla="*/ 40977 h 2685062"/>
              <a:gd name="connsiteX10" fmla="*/ 1636697 w 12192000"/>
              <a:gd name="connsiteY10" fmla="*/ 39108 h 2685062"/>
              <a:gd name="connsiteX11" fmla="*/ 1657286 w 12192000"/>
              <a:gd name="connsiteY11" fmla="*/ 49000 h 2685062"/>
              <a:gd name="connsiteX12" fmla="*/ 1719191 w 12192000"/>
              <a:gd name="connsiteY12" fmla="*/ 56920 h 2685062"/>
              <a:gd name="connsiteX13" fmla="*/ 1787126 w 12192000"/>
              <a:gd name="connsiteY13" fmla="*/ 71960 h 2685062"/>
              <a:gd name="connsiteX14" fmla="*/ 1834555 w 12192000"/>
              <a:gd name="connsiteY14" fmla="*/ 86590 h 2685062"/>
              <a:gd name="connsiteX15" fmla="*/ 1966070 w 12192000"/>
              <a:gd name="connsiteY15" fmla="*/ 103987 h 2685062"/>
              <a:gd name="connsiteX16" fmla="*/ 2188582 w 12192000"/>
              <a:gd name="connsiteY16" fmla="*/ 124532 h 2685062"/>
              <a:gd name="connsiteX17" fmla="*/ 2234811 w 12192000"/>
              <a:gd name="connsiteY17" fmla="*/ 130739 h 2685062"/>
              <a:gd name="connsiteX18" fmla="*/ 2270005 w 12192000"/>
              <a:gd name="connsiteY18" fmla="*/ 143358 h 2685062"/>
              <a:gd name="connsiteX19" fmla="*/ 2274208 w 12192000"/>
              <a:gd name="connsiteY19" fmla="*/ 152634 h 2685062"/>
              <a:gd name="connsiteX20" fmla="*/ 2298905 w 12192000"/>
              <a:gd name="connsiteY20" fmla="*/ 157215 h 2685062"/>
              <a:gd name="connsiteX21" fmla="*/ 2304521 w 12192000"/>
              <a:gd name="connsiteY21" fmla="*/ 159957 h 2685062"/>
              <a:gd name="connsiteX22" fmla="*/ 2337696 w 12192000"/>
              <a:gd name="connsiteY22" fmla="*/ 174150 h 2685062"/>
              <a:gd name="connsiteX23" fmla="*/ 2432112 w 12192000"/>
              <a:gd name="connsiteY23" fmla="*/ 166646 h 2685062"/>
              <a:gd name="connsiteX24" fmla="*/ 2500149 w 12192000"/>
              <a:gd name="connsiteY24" fmla="*/ 168723 h 2685062"/>
              <a:gd name="connsiteX25" fmla="*/ 2504776 w 12192000"/>
              <a:gd name="connsiteY25" fmla="*/ 171455 h 2685062"/>
              <a:gd name="connsiteX26" fmla="*/ 2507358 w 12192000"/>
              <a:gd name="connsiteY26" fmla="*/ 177677 h 2685062"/>
              <a:gd name="connsiteX27" fmla="*/ 2518847 w 12192000"/>
              <a:gd name="connsiteY27" fmla="*/ 180936 h 2685062"/>
              <a:gd name="connsiteX28" fmla="*/ 2528864 w 12192000"/>
              <a:gd name="connsiteY28" fmla="*/ 188517 h 2685062"/>
              <a:gd name="connsiteX29" fmla="*/ 2938613 w 12192000"/>
              <a:gd name="connsiteY29" fmla="*/ 248764 h 2685062"/>
              <a:gd name="connsiteX30" fmla="*/ 3132513 w 12192000"/>
              <a:gd name="connsiteY30" fmla="*/ 229282 h 2685062"/>
              <a:gd name="connsiteX31" fmla="*/ 3208657 w 12192000"/>
              <a:gd name="connsiteY31" fmla="*/ 230814 h 2685062"/>
              <a:gd name="connsiteX32" fmla="*/ 3217904 w 12192000"/>
              <a:gd name="connsiteY32" fmla="*/ 237375 h 2685062"/>
              <a:gd name="connsiteX33" fmla="*/ 3330150 w 12192000"/>
              <a:gd name="connsiteY33" fmla="*/ 214762 h 2685062"/>
              <a:gd name="connsiteX34" fmla="*/ 3480527 w 12192000"/>
              <a:gd name="connsiteY34" fmla="*/ 231960 h 2685062"/>
              <a:gd name="connsiteX35" fmla="*/ 3591806 w 12192000"/>
              <a:gd name="connsiteY35" fmla="*/ 253003 h 2685062"/>
              <a:gd name="connsiteX36" fmla="*/ 3655143 w 12192000"/>
              <a:gd name="connsiteY36" fmla="*/ 261318 h 2685062"/>
              <a:gd name="connsiteX37" fmla="*/ 3700191 w 12192000"/>
              <a:gd name="connsiteY37" fmla="*/ 271235 h 2685062"/>
              <a:gd name="connsiteX38" fmla="*/ 3820459 w 12192000"/>
              <a:gd name="connsiteY38" fmla="*/ 275675 h 2685062"/>
              <a:gd name="connsiteX39" fmla="*/ 4022158 w 12192000"/>
              <a:gd name="connsiteY39" fmla="*/ 274341 h 2685062"/>
              <a:gd name="connsiteX40" fmla="*/ 4164508 w 12192000"/>
              <a:gd name="connsiteY40" fmla="*/ 309117 h 2685062"/>
              <a:gd name="connsiteX41" fmla="*/ 4246843 w 12192000"/>
              <a:gd name="connsiteY41" fmla="*/ 292417 h 2685062"/>
              <a:gd name="connsiteX42" fmla="*/ 4337133 w 12192000"/>
              <a:gd name="connsiteY42" fmla="*/ 304707 h 2685062"/>
              <a:gd name="connsiteX43" fmla="*/ 4696109 w 12192000"/>
              <a:gd name="connsiteY43" fmla="*/ 300060 h 2685062"/>
              <a:gd name="connsiteX44" fmla="*/ 4928090 w 12192000"/>
              <a:gd name="connsiteY44" fmla="*/ 291457 h 2685062"/>
              <a:gd name="connsiteX45" fmla="*/ 4960316 w 12192000"/>
              <a:gd name="connsiteY45" fmla="*/ 287841 h 2685062"/>
              <a:gd name="connsiteX46" fmla="*/ 4960840 w 12192000"/>
              <a:gd name="connsiteY46" fmla="*/ 285406 h 2685062"/>
              <a:gd name="connsiteX47" fmla="*/ 4965958 w 12192000"/>
              <a:gd name="connsiteY47" fmla="*/ 284802 h 2685062"/>
              <a:gd name="connsiteX48" fmla="*/ 4969785 w 12192000"/>
              <a:gd name="connsiteY48" fmla="*/ 286778 h 2685062"/>
              <a:gd name="connsiteX49" fmla="*/ 4975889 w 12192000"/>
              <a:gd name="connsiteY49" fmla="*/ 286093 h 2685062"/>
              <a:gd name="connsiteX50" fmla="*/ 4992382 w 12192000"/>
              <a:gd name="connsiteY50" fmla="*/ 284871 h 2685062"/>
              <a:gd name="connsiteX51" fmla="*/ 4999094 w 12192000"/>
              <a:gd name="connsiteY51" fmla="*/ 280499 h 2685062"/>
              <a:gd name="connsiteX52" fmla="*/ 5080965 w 12192000"/>
              <a:gd name="connsiteY52" fmla="*/ 282208 h 2685062"/>
              <a:gd name="connsiteX53" fmla="*/ 5105166 w 12192000"/>
              <a:gd name="connsiteY53" fmla="*/ 276473 h 2685062"/>
              <a:gd name="connsiteX54" fmla="*/ 5168054 w 12192000"/>
              <a:gd name="connsiteY54" fmla="*/ 280137 h 2685062"/>
              <a:gd name="connsiteX55" fmla="*/ 5239940 w 12192000"/>
              <a:gd name="connsiteY55" fmla="*/ 278079 h 2685062"/>
              <a:gd name="connsiteX56" fmla="*/ 5291998 w 12192000"/>
              <a:gd name="connsiteY56" fmla="*/ 272685 h 2685062"/>
              <a:gd name="connsiteX57" fmla="*/ 5425861 w 12192000"/>
              <a:gd name="connsiteY57" fmla="*/ 279926 h 2685062"/>
              <a:gd name="connsiteX58" fmla="*/ 5648321 w 12192000"/>
              <a:gd name="connsiteY58" fmla="*/ 300693 h 2685062"/>
              <a:gd name="connsiteX59" fmla="*/ 5695414 w 12192000"/>
              <a:gd name="connsiteY59" fmla="*/ 303150 h 2685062"/>
              <a:gd name="connsiteX60" fmla="*/ 5743064 w 12192000"/>
              <a:gd name="connsiteY60" fmla="*/ 289335 h 2685062"/>
              <a:gd name="connsiteX61" fmla="*/ 5768797 w 12192000"/>
              <a:gd name="connsiteY61" fmla="*/ 289436 h 2685062"/>
              <a:gd name="connsiteX62" fmla="*/ 5775419 w 12192000"/>
              <a:gd name="connsiteY62" fmla="*/ 287831 h 2685062"/>
              <a:gd name="connsiteX63" fmla="*/ 5813624 w 12192000"/>
              <a:gd name="connsiteY63" fmla="*/ 280263 h 2685062"/>
              <a:gd name="connsiteX64" fmla="*/ 5900676 w 12192000"/>
              <a:gd name="connsiteY64" fmla="*/ 304615 h 2685062"/>
              <a:gd name="connsiteX65" fmla="*/ 5966795 w 12192000"/>
              <a:gd name="connsiteY65" fmla="*/ 314993 h 2685062"/>
              <a:gd name="connsiteX66" fmla="*/ 5972463 w 12192000"/>
              <a:gd name="connsiteY66" fmla="*/ 313217 h 2685062"/>
              <a:gd name="connsiteX67" fmla="*/ 5977754 w 12192000"/>
              <a:gd name="connsiteY67" fmla="*/ 307726 h 2685062"/>
              <a:gd name="connsiteX68" fmla="*/ 5990232 w 12192000"/>
              <a:gd name="connsiteY68" fmla="*/ 306694 h 2685062"/>
              <a:gd name="connsiteX69" fmla="*/ 6003260 w 12192000"/>
              <a:gd name="connsiteY69" fmla="*/ 301250 h 2685062"/>
              <a:gd name="connsiteX70" fmla="*/ 6398655 w 12192000"/>
              <a:gd name="connsiteY70" fmla="*/ 340447 h 2685062"/>
              <a:gd name="connsiteX71" fmla="*/ 6477250 w 12192000"/>
              <a:gd name="connsiteY71" fmla="*/ 370643 h 2685062"/>
              <a:gd name="connsiteX72" fmla="*/ 6599996 w 12192000"/>
              <a:gd name="connsiteY72" fmla="*/ 371929 h 2685062"/>
              <a:gd name="connsiteX73" fmla="*/ 6673632 w 12192000"/>
              <a:gd name="connsiteY73" fmla="*/ 384303 h 2685062"/>
              <a:gd name="connsiteX74" fmla="*/ 6685461 w 12192000"/>
              <a:gd name="connsiteY74" fmla="*/ 379698 h 2685062"/>
              <a:gd name="connsiteX75" fmla="*/ 6782761 w 12192000"/>
              <a:gd name="connsiteY75" fmla="*/ 421766 h 2685062"/>
              <a:gd name="connsiteX76" fmla="*/ 6934599 w 12192000"/>
              <a:gd name="connsiteY76" fmla="*/ 432626 h 2685062"/>
              <a:gd name="connsiteX77" fmla="*/ 7050728 w 12192000"/>
              <a:gd name="connsiteY77" fmla="*/ 432695 h 2685062"/>
              <a:gd name="connsiteX78" fmla="*/ 7115167 w 12192000"/>
              <a:gd name="connsiteY78" fmla="*/ 436243 h 2685062"/>
              <a:gd name="connsiteX79" fmla="*/ 7162809 w 12192000"/>
              <a:gd name="connsiteY79" fmla="*/ 434931 h 2685062"/>
              <a:gd name="connsiteX80" fmla="*/ 7280034 w 12192000"/>
              <a:gd name="connsiteY80" fmla="*/ 452539 h 2685062"/>
              <a:gd name="connsiteX81" fmla="*/ 7472654 w 12192000"/>
              <a:gd name="connsiteY81" fmla="*/ 490482 h 2685062"/>
              <a:gd name="connsiteX82" fmla="*/ 7696080 w 12192000"/>
              <a:gd name="connsiteY82" fmla="*/ 514010 h 2685062"/>
              <a:gd name="connsiteX83" fmla="*/ 7788139 w 12192000"/>
              <a:gd name="connsiteY83" fmla="*/ 518649 h 2685062"/>
              <a:gd name="connsiteX84" fmla="*/ 8227756 w 12192000"/>
              <a:gd name="connsiteY84" fmla="*/ 558548 h 2685062"/>
              <a:gd name="connsiteX85" fmla="*/ 8328859 w 12192000"/>
              <a:gd name="connsiteY85" fmla="*/ 582867 h 2685062"/>
              <a:gd name="connsiteX86" fmla="*/ 8532898 w 12192000"/>
              <a:gd name="connsiteY86" fmla="*/ 668282 h 2685062"/>
              <a:gd name="connsiteX87" fmla="*/ 8792925 w 12192000"/>
              <a:gd name="connsiteY87" fmla="*/ 701900 h 2685062"/>
              <a:gd name="connsiteX88" fmla="*/ 8809491 w 12192000"/>
              <a:gd name="connsiteY88" fmla="*/ 717262 h 2685062"/>
              <a:gd name="connsiteX89" fmla="*/ 8814066 w 12192000"/>
              <a:gd name="connsiteY89" fmla="*/ 719410 h 2685062"/>
              <a:gd name="connsiteX90" fmla="*/ 8815751 w 12192000"/>
              <a:gd name="connsiteY90" fmla="*/ 718686 h 2685062"/>
              <a:gd name="connsiteX91" fmla="*/ 8840540 w 12192000"/>
              <a:gd name="connsiteY91" fmla="*/ 717083 h 2685062"/>
              <a:gd name="connsiteX92" fmla="*/ 8897062 w 12192000"/>
              <a:gd name="connsiteY92" fmla="*/ 697553 h 2685062"/>
              <a:gd name="connsiteX93" fmla="*/ 8965922 w 12192000"/>
              <a:gd name="connsiteY93" fmla="*/ 672885 h 2685062"/>
              <a:gd name="connsiteX94" fmla="*/ 9016694 w 12192000"/>
              <a:gd name="connsiteY94" fmla="*/ 669496 h 2685062"/>
              <a:gd name="connsiteX95" fmla="*/ 9139695 w 12192000"/>
              <a:gd name="connsiteY95" fmla="*/ 648174 h 2685062"/>
              <a:gd name="connsiteX96" fmla="*/ 9219129 w 12192000"/>
              <a:gd name="connsiteY96" fmla="*/ 639013 h 2685062"/>
              <a:gd name="connsiteX97" fmla="*/ 9221354 w 12192000"/>
              <a:gd name="connsiteY97" fmla="*/ 638501 h 2685062"/>
              <a:gd name="connsiteX98" fmla="*/ 9237592 w 12192000"/>
              <a:gd name="connsiteY98" fmla="*/ 642494 h 2685062"/>
              <a:gd name="connsiteX99" fmla="*/ 9236570 w 12192000"/>
              <a:gd name="connsiteY99" fmla="*/ 648762 h 2685062"/>
              <a:gd name="connsiteX100" fmla="*/ 9250521 w 12192000"/>
              <a:gd name="connsiteY100" fmla="*/ 654041 h 2685062"/>
              <a:gd name="connsiteX101" fmla="*/ 9279357 w 12192000"/>
              <a:gd name="connsiteY101" fmla="*/ 653083 h 2685062"/>
              <a:gd name="connsiteX102" fmla="*/ 9289731 w 12192000"/>
              <a:gd name="connsiteY102" fmla="*/ 656356 h 2685062"/>
              <a:gd name="connsiteX103" fmla="*/ 9293723 w 12192000"/>
              <a:gd name="connsiteY103" fmla="*/ 656237 h 2685062"/>
              <a:gd name="connsiteX104" fmla="*/ 9303097 w 12192000"/>
              <a:gd name="connsiteY104" fmla="*/ 656723 h 2685062"/>
              <a:gd name="connsiteX105" fmla="*/ 9302251 w 12192000"/>
              <a:gd name="connsiteY105" fmla="*/ 652725 h 2685062"/>
              <a:gd name="connsiteX106" fmla="*/ 9314122 w 12192000"/>
              <a:gd name="connsiteY106" fmla="*/ 645860 h 2685062"/>
              <a:gd name="connsiteX107" fmla="*/ 9367772 w 12192000"/>
              <a:gd name="connsiteY107" fmla="*/ 650683 h 2685062"/>
              <a:gd name="connsiteX108" fmla="*/ 9370291 w 12192000"/>
              <a:gd name="connsiteY108" fmla="*/ 655264 h 2685062"/>
              <a:gd name="connsiteX109" fmla="*/ 9377007 w 12192000"/>
              <a:gd name="connsiteY109" fmla="*/ 656308 h 2685062"/>
              <a:gd name="connsiteX110" fmla="*/ 9382497 w 12192000"/>
              <a:gd name="connsiteY110" fmla="*/ 652427 h 2685062"/>
              <a:gd name="connsiteX111" fmla="*/ 9474013 w 12192000"/>
              <a:gd name="connsiteY111" fmla="*/ 647005 h 2685062"/>
              <a:gd name="connsiteX112" fmla="*/ 9595899 w 12192000"/>
              <a:gd name="connsiteY112" fmla="*/ 646979 h 2685062"/>
              <a:gd name="connsiteX113" fmla="*/ 9681269 w 12192000"/>
              <a:gd name="connsiteY113" fmla="*/ 669984 h 2685062"/>
              <a:gd name="connsiteX114" fmla="*/ 9689635 w 12192000"/>
              <a:gd name="connsiteY114" fmla="*/ 666408 h 2685062"/>
              <a:gd name="connsiteX115" fmla="*/ 9750215 w 12192000"/>
              <a:gd name="connsiteY115" fmla="*/ 671056 h 2685062"/>
              <a:gd name="connsiteX116" fmla="*/ 9957974 w 12192000"/>
              <a:gd name="connsiteY116" fmla="*/ 715080 h 2685062"/>
              <a:gd name="connsiteX117" fmla="*/ 10076482 w 12192000"/>
              <a:gd name="connsiteY117" fmla="*/ 723397 h 2685062"/>
              <a:gd name="connsiteX118" fmla="*/ 10119263 w 12192000"/>
              <a:gd name="connsiteY118" fmla="*/ 721877 h 2685062"/>
              <a:gd name="connsiteX119" fmla="*/ 10190893 w 12192000"/>
              <a:gd name="connsiteY119" fmla="*/ 719606 h 2685062"/>
              <a:gd name="connsiteX120" fmla="*/ 10246203 w 12192000"/>
              <a:gd name="connsiteY120" fmla="*/ 706893 h 2685062"/>
              <a:gd name="connsiteX121" fmla="*/ 10305396 w 12192000"/>
              <a:gd name="connsiteY121" fmla="*/ 709359 h 2685062"/>
              <a:gd name="connsiteX122" fmla="*/ 10316856 w 12192000"/>
              <a:gd name="connsiteY122" fmla="*/ 724179 h 2685062"/>
              <a:gd name="connsiteX123" fmla="*/ 10380919 w 12192000"/>
              <a:gd name="connsiteY123" fmla="*/ 722193 h 2685062"/>
              <a:gd name="connsiteX124" fmla="*/ 10478351 w 12192000"/>
              <a:gd name="connsiteY124" fmla="*/ 717620 h 2685062"/>
              <a:gd name="connsiteX125" fmla="*/ 10533954 w 12192000"/>
              <a:gd name="connsiteY125" fmla="*/ 718660 h 2685062"/>
              <a:gd name="connsiteX126" fmla="*/ 10686474 w 12192000"/>
              <a:gd name="connsiteY126" fmla="*/ 717507 h 2685062"/>
              <a:gd name="connsiteX127" fmla="*/ 10839729 w 12192000"/>
              <a:gd name="connsiteY127" fmla="*/ 713306 h 2685062"/>
              <a:gd name="connsiteX128" fmla="*/ 10933271 w 12192000"/>
              <a:gd name="connsiteY128" fmla="*/ 693628 h 2685062"/>
              <a:gd name="connsiteX129" fmla="*/ 11058950 w 12192000"/>
              <a:gd name="connsiteY129" fmla="*/ 692031 h 2685062"/>
              <a:gd name="connsiteX130" fmla="*/ 11080388 w 12192000"/>
              <a:gd name="connsiteY130" fmla="*/ 689245 h 2685062"/>
              <a:gd name="connsiteX131" fmla="*/ 11108911 w 12192000"/>
              <a:gd name="connsiteY131" fmla="*/ 693363 h 2685062"/>
              <a:gd name="connsiteX132" fmla="*/ 11223119 w 12192000"/>
              <a:gd name="connsiteY132" fmla="*/ 710661 h 2685062"/>
              <a:gd name="connsiteX133" fmla="*/ 11311983 w 12192000"/>
              <a:gd name="connsiteY133" fmla="*/ 731410 h 2685062"/>
              <a:gd name="connsiteX134" fmla="*/ 11426940 w 12192000"/>
              <a:gd name="connsiteY134" fmla="*/ 727340 h 2685062"/>
              <a:gd name="connsiteX135" fmla="*/ 11495624 w 12192000"/>
              <a:gd name="connsiteY135" fmla="*/ 734858 h 2685062"/>
              <a:gd name="connsiteX136" fmla="*/ 11605975 w 12192000"/>
              <a:gd name="connsiteY136" fmla="*/ 762433 h 2685062"/>
              <a:gd name="connsiteX137" fmla="*/ 11756134 w 12192000"/>
              <a:gd name="connsiteY137" fmla="*/ 765012 h 2685062"/>
              <a:gd name="connsiteX138" fmla="*/ 11789788 w 12192000"/>
              <a:gd name="connsiteY138" fmla="*/ 745316 h 2685062"/>
              <a:gd name="connsiteX139" fmla="*/ 11832833 w 12192000"/>
              <a:gd name="connsiteY139" fmla="*/ 734720 h 2685062"/>
              <a:gd name="connsiteX140" fmla="*/ 11846338 w 12192000"/>
              <a:gd name="connsiteY140" fmla="*/ 765994 h 2685062"/>
              <a:gd name="connsiteX141" fmla="*/ 11972492 w 12192000"/>
              <a:gd name="connsiteY141" fmla="*/ 796180 h 2685062"/>
              <a:gd name="connsiteX142" fmla="*/ 12035979 w 12192000"/>
              <a:gd name="connsiteY142" fmla="*/ 807835 h 2685062"/>
              <a:gd name="connsiteX143" fmla="*/ 12135850 w 12192000"/>
              <a:gd name="connsiteY143" fmla="*/ 819056 h 2685062"/>
              <a:gd name="connsiteX144" fmla="*/ 12166092 w 12192000"/>
              <a:gd name="connsiteY144" fmla="*/ 823695 h 2685062"/>
              <a:gd name="connsiteX145" fmla="*/ 12190645 w 12192000"/>
              <a:gd name="connsiteY145" fmla="*/ 826863 h 2685062"/>
              <a:gd name="connsiteX146" fmla="*/ 12192000 w 12192000"/>
              <a:gd name="connsiteY146" fmla="*/ 880762 h 2685062"/>
              <a:gd name="connsiteX147" fmla="*/ 12192000 w 12192000"/>
              <a:gd name="connsiteY147" fmla="*/ 2685062 h 2685062"/>
              <a:gd name="connsiteX148" fmla="*/ 0 w 12192000"/>
              <a:gd name="connsiteY148" fmla="*/ 2685062 h 2685062"/>
              <a:gd name="connsiteX149" fmla="*/ 0 w 12192000"/>
              <a:gd name="connsiteY149" fmla="*/ 283917 h 2685062"/>
              <a:gd name="connsiteX150" fmla="*/ 44213 w 12192000"/>
              <a:gd name="connsiteY150" fmla="*/ 302297 h 2685062"/>
              <a:gd name="connsiteX151" fmla="*/ 172465 w 12192000"/>
              <a:gd name="connsiteY151" fmla="*/ 314866 h 2685062"/>
              <a:gd name="connsiteX152" fmla="*/ 223361 w 12192000"/>
              <a:gd name="connsiteY152" fmla="*/ 304828 h 2685062"/>
              <a:gd name="connsiteX153" fmla="*/ 320595 w 12192000"/>
              <a:gd name="connsiteY153" fmla="*/ 288341 h 2685062"/>
              <a:gd name="connsiteX154" fmla="*/ 401087 w 12192000"/>
              <a:gd name="connsiteY154" fmla="*/ 246745 h 2685062"/>
              <a:gd name="connsiteX155" fmla="*/ 495839 w 12192000"/>
              <a:gd name="connsiteY155" fmla="*/ 217305 h 2685062"/>
              <a:gd name="connsiteX156" fmla="*/ 507910 w 12192000"/>
              <a:gd name="connsiteY156" fmla="*/ 219773 h 2685062"/>
              <a:gd name="connsiteX157" fmla="*/ 561428 w 12192000"/>
              <a:gd name="connsiteY157" fmla="*/ 201460 h 2685062"/>
              <a:gd name="connsiteX158" fmla="*/ 712813 w 12192000"/>
              <a:gd name="connsiteY158" fmla="*/ 151411 h 2685062"/>
              <a:gd name="connsiteX159" fmla="*/ 819366 w 12192000"/>
              <a:gd name="connsiteY159" fmla="*/ 70479 h 2685062"/>
              <a:gd name="connsiteX160" fmla="*/ 862489 w 12192000"/>
              <a:gd name="connsiteY160" fmla="*/ 63238 h 2685062"/>
              <a:gd name="connsiteX161" fmla="*/ 934387 w 12192000"/>
              <a:gd name="connsiteY161" fmla="*/ 50788 h 2685062"/>
              <a:gd name="connsiteX162" fmla="*/ 948874 w 12192000"/>
              <a:gd name="connsiteY162" fmla="*/ 55208 h 2685062"/>
              <a:gd name="connsiteX163" fmla="*/ 955237 w 12192000"/>
              <a:gd name="connsiteY163" fmla="*/ 54040 h 2685062"/>
              <a:gd name="connsiteX164" fmla="*/ 955886 w 12192000"/>
              <a:gd name="connsiteY164" fmla="*/ 54325 h 2685062"/>
              <a:gd name="connsiteX165" fmla="*/ 957239 w 12192000"/>
              <a:gd name="connsiteY165" fmla="*/ 53673 h 2685062"/>
              <a:gd name="connsiteX166" fmla="*/ 971343 w 12192000"/>
              <a:gd name="connsiteY166" fmla="*/ 51086 h 2685062"/>
              <a:gd name="connsiteX167" fmla="*/ 1002063 w 12192000"/>
              <a:gd name="connsiteY167" fmla="*/ 54158 h 2685062"/>
              <a:gd name="connsiteX168" fmla="*/ 1020663 w 12192000"/>
              <a:gd name="connsiteY168" fmla="*/ 53408 h 2685062"/>
              <a:gd name="connsiteX169" fmla="*/ 1039181 w 12192000"/>
              <a:gd name="connsiteY169" fmla="*/ 40356 h 2685062"/>
              <a:gd name="connsiteX170" fmla="*/ 1051914 w 12192000"/>
              <a:gd name="connsiteY170" fmla="*/ 39166 h 2685062"/>
              <a:gd name="connsiteX171" fmla="*/ 1054501 w 12192000"/>
              <a:gd name="connsiteY171" fmla="*/ 37372 h 2685062"/>
              <a:gd name="connsiteX172" fmla="*/ 1061859 w 12192000"/>
              <a:gd name="connsiteY172" fmla="*/ 33902 h 2685062"/>
              <a:gd name="connsiteX173" fmla="*/ 1054558 w 12192000"/>
              <a:gd name="connsiteY173" fmla="*/ 30385 h 2685062"/>
              <a:gd name="connsiteX174" fmla="*/ 1140852 w 12192000"/>
              <a:gd name="connsiteY174" fmla="*/ 17327 h 2685062"/>
              <a:gd name="connsiteX175" fmla="*/ 1214144 w 12192000"/>
              <a:gd name="connsiteY175" fmla="*/ 6192 h 2685062"/>
              <a:gd name="connsiteX176" fmla="*/ 1338122 w 12192000"/>
              <a:gd name="connsiteY176" fmla="*/ 27996 h 2685062"/>
              <a:gd name="connsiteX177" fmla="*/ 1462415 w 12192000"/>
              <a:gd name="connsiteY177" fmla="*/ 0 h 268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2192000" h="2685062">
                <a:moveTo>
                  <a:pt x="1462415" y="0"/>
                </a:moveTo>
                <a:lnTo>
                  <a:pt x="1494432" y="2457"/>
                </a:lnTo>
                <a:lnTo>
                  <a:pt x="1523667" y="11778"/>
                </a:lnTo>
                <a:lnTo>
                  <a:pt x="1523067" y="14207"/>
                </a:lnTo>
                <a:cubicBezTo>
                  <a:pt x="1523507" y="15871"/>
                  <a:pt x="1525127" y="16145"/>
                  <a:pt x="1527695" y="15715"/>
                </a:cubicBezTo>
                <a:lnTo>
                  <a:pt x="1532258" y="14518"/>
                </a:lnTo>
                <a:lnTo>
                  <a:pt x="1537796" y="16283"/>
                </a:lnTo>
                <a:lnTo>
                  <a:pt x="1553041" y="20452"/>
                </a:lnTo>
                <a:lnTo>
                  <a:pt x="1557495" y="25861"/>
                </a:lnTo>
                <a:cubicBezTo>
                  <a:pt x="1571578" y="34900"/>
                  <a:pt x="1608020" y="28047"/>
                  <a:pt x="1617448" y="40977"/>
                </a:cubicBezTo>
                <a:lnTo>
                  <a:pt x="1636697" y="39108"/>
                </a:lnTo>
                <a:lnTo>
                  <a:pt x="1657286" y="49000"/>
                </a:lnTo>
                <a:cubicBezTo>
                  <a:pt x="1676389" y="57312"/>
                  <a:pt x="1696470" y="62807"/>
                  <a:pt x="1719191" y="56920"/>
                </a:cubicBezTo>
                <a:cubicBezTo>
                  <a:pt x="1709669" y="73491"/>
                  <a:pt x="1773685" y="56115"/>
                  <a:pt x="1787126" y="71960"/>
                </a:cubicBezTo>
                <a:cubicBezTo>
                  <a:pt x="1795166" y="84864"/>
                  <a:pt x="1816465" y="82599"/>
                  <a:pt x="1834555" y="86590"/>
                </a:cubicBezTo>
                <a:cubicBezTo>
                  <a:pt x="1850712" y="99365"/>
                  <a:pt x="1937782" y="107374"/>
                  <a:pt x="1966070" y="103987"/>
                </a:cubicBezTo>
                <a:cubicBezTo>
                  <a:pt x="2043209" y="86564"/>
                  <a:pt x="2126459" y="137078"/>
                  <a:pt x="2188582" y="124532"/>
                </a:cubicBezTo>
                <a:cubicBezTo>
                  <a:pt x="2206064" y="124932"/>
                  <a:pt x="2221206" y="127247"/>
                  <a:pt x="2234811" y="130739"/>
                </a:cubicBezTo>
                <a:lnTo>
                  <a:pt x="2270005" y="143358"/>
                </a:lnTo>
                <a:lnTo>
                  <a:pt x="2274208" y="152634"/>
                </a:lnTo>
                <a:lnTo>
                  <a:pt x="2298905" y="157215"/>
                </a:lnTo>
                <a:lnTo>
                  <a:pt x="2304521" y="159957"/>
                </a:lnTo>
                <a:cubicBezTo>
                  <a:pt x="2315230" y="165224"/>
                  <a:pt x="2326016" y="170200"/>
                  <a:pt x="2337696" y="174150"/>
                </a:cubicBezTo>
                <a:cubicBezTo>
                  <a:pt x="2354259" y="137711"/>
                  <a:pt x="2439767" y="201742"/>
                  <a:pt x="2432112" y="166646"/>
                </a:cubicBezTo>
                <a:cubicBezTo>
                  <a:pt x="2482400" y="178172"/>
                  <a:pt x="2480978" y="159994"/>
                  <a:pt x="2500149" y="168723"/>
                </a:cubicBezTo>
                <a:lnTo>
                  <a:pt x="2504776" y="171455"/>
                </a:lnTo>
                <a:lnTo>
                  <a:pt x="2507358" y="177677"/>
                </a:lnTo>
                <a:lnTo>
                  <a:pt x="2518847" y="180936"/>
                </a:lnTo>
                <a:lnTo>
                  <a:pt x="2528864" y="188517"/>
                </a:lnTo>
                <a:cubicBezTo>
                  <a:pt x="2656589" y="189245"/>
                  <a:pt x="2818894" y="267460"/>
                  <a:pt x="2938613" y="248764"/>
                </a:cubicBezTo>
                <a:lnTo>
                  <a:pt x="3132513" y="229282"/>
                </a:lnTo>
                <a:cubicBezTo>
                  <a:pt x="3153391" y="218737"/>
                  <a:pt x="3187482" y="219423"/>
                  <a:pt x="3208657" y="230814"/>
                </a:cubicBezTo>
                <a:cubicBezTo>
                  <a:pt x="3212298" y="232773"/>
                  <a:pt x="3215412" y="234983"/>
                  <a:pt x="3217904" y="237375"/>
                </a:cubicBezTo>
                <a:cubicBezTo>
                  <a:pt x="3279351" y="212726"/>
                  <a:pt x="3298012" y="233121"/>
                  <a:pt x="3330150" y="214762"/>
                </a:cubicBezTo>
                <a:cubicBezTo>
                  <a:pt x="3405531" y="217422"/>
                  <a:pt x="3451160" y="247861"/>
                  <a:pt x="3480527" y="231960"/>
                </a:cubicBezTo>
                <a:cubicBezTo>
                  <a:pt x="3516075" y="238991"/>
                  <a:pt x="3553819" y="269164"/>
                  <a:pt x="3591806" y="253003"/>
                </a:cubicBezTo>
                <a:cubicBezTo>
                  <a:pt x="3586673" y="270421"/>
                  <a:pt x="3640034" y="246868"/>
                  <a:pt x="3655143" y="261318"/>
                </a:cubicBezTo>
                <a:cubicBezTo>
                  <a:pt x="3664868" y="273371"/>
                  <a:pt x="3683329" y="269035"/>
                  <a:pt x="3700191" y="271235"/>
                </a:cubicBezTo>
                <a:cubicBezTo>
                  <a:pt x="3717097" y="282363"/>
                  <a:pt x="3796016" y="281812"/>
                  <a:pt x="3820459" y="275675"/>
                </a:cubicBezTo>
                <a:cubicBezTo>
                  <a:pt x="3885463" y="250791"/>
                  <a:pt x="3969506" y="292904"/>
                  <a:pt x="4022158" y="274341"/>
                </a:cubicBezTo>
                <a:cubicBezTo>
                  <a:pt x="4084571" y="269096"/>
                  <a:pt x="4119856" y="297968"/>
                  <a:pt x="4164508" y="309117"/>
                </a:cubicBezTo>
                <a:cubicBezTo>
                  <a:pt x="4171915" y="271244"/>
                  <a:pt x="4260667" y="326583"/>
                  <a:pt x="4246843" y="292417"/>
                </a:cubicBezTo>
                <a:cubicBezTo>
                  <a:pt x="4309458" y="301142"/>
                  <a:pt x="4279869" y="266331"/>
                  <a:pt x="4337133" y="304707"/>
                </a:cubicBezTo>
                <a:cubicBezTo>
                  <a:pt x="4450694" y="292933"/>
                  <a:pt x="4593547" y="330375"/>
                  <a:pt x="4696109" y="300060"/>
                </a:cubicBezTo>
                <a:lnTo>
                  <a:pt x="4928090" y="291457"/>
                </a:lnTo>
                <a:lnTo>
                  <a:pt x="4960316" y="287841"/>
                </a:lnTo>
                <a:cubicBezTo>
                  <a:pt x="4960491" y="287029"/>
                  <a:pt x="4960665" y="286217"/>
                  <a:pt x="4960840" y="285406"/>
                </a:cubicBezTo>
                <a:cubicBezTo>
                  <a:pt x="4962018" y="283892"/>
                  <a:pt x="4963691" y="283924"/>
                  <a:pt x="4965958" y="284802"/>
                </a:cubicBezTo>
                <a:lnTo>
                  <a:pt x="4969785" y="286778"/>
                </a:lnTo>
                <a:lnTo>
                  <a:pt x="4975889" y="286093"/>
                </a:lnTo>
                <a:lnTo>
                  <a:pt x="4992382" y="284871"/>
                </a:lnTo>
                <a:lnTo>
                  <a:pt x="4999094" y="280499"/>
                </a:lnTo>
                <a:lnTo>
                  <a:pt x="5080965" y="282208"/>
                </a:lnTo>
                <a:lnTo>
                  <a:pt x="5105166" y="276473"/>
                </a:lnTo>
                <a:cubicBezTo>
                  <a:pt x="5127226" y="271982"/>
                  <a:pt x="5148953" y="270367"/>
                  <a:pt x="5168054" y="280137"/>
                </a:cubicBezTo>
                <a:cubicBezTo>
                  <a:pt x="5166431" y="262533"/>
                  <a:pt x="5219894" y="290815"/>
                  <a:pt x="5239940" y="278079"/>
                </a:cubicBezTo>
                <a:cubicBezTo>
                  <a:pt x="5253484" y="267178"/>
                  <a:pt x="5272860" y="273220"/>
                  <a:pt x="5291998" y="272685"/>
                </a:cubicBezTo>
                <a:cubicBezTo>
                  <a:pt x="5313255" y="263383"/>
                  <a:pt x="5400292" y="271538"/>
                  <a:pt x="5425861" y="279926"/>
                </a:cubicBezTo>
                <a:cubicBezTo>
                  <a:pt x="5491875" y="310639"/>
                  <a:pt x="5594484" y="277380"/>
                  <a:pt x="5648321" y="300693"/>
                </a:cubicBezTo>
                <a:cubicBezTo>
                  <a:pt x="5665248" y="303486"/>
                  <a:pt x="5680800" y="304021"/>
                  <a:pt x="5695414" y="303150"/>
                </a:cubicBezTo>
                <a:lnTo>
                  <a:pt x="5743064" y="289335"/>
                </a:lnTo>
                <a:lnTo>
                  <a:pt x="5768797" y="289436"/>
                </a:lnTo>
                <a:lnTo>
                  <a:pt x="5775419" y="287831"/>
                </a:lnTo>
                <a:cubicBezTo>
                  <a:pt x="5788059" y="284732"/>
                  <a:pt x="5800646" y="281926"/>
                  <a:pt x="5813624" y="280263"/>
                </a:cubicBezTo>
                <a:cubicBezTo>
                  <a:pt x="5812999" y="318182"/>
                  <a:pt x="5923892" y="272386"/>
                  <a:pt x="5900676" y="304615"/>
                </a:cubicBezTo>
                <a:cubicBezTo>
                  <a:pt x="5954067" y="302717"/>
                  <a:pt x="5944477" y="319870"/>
                  <a:pt x="5966795" y="314993"/>
                </a:cubicBezTo>
                <a:lnTo>
                  <a:pt x="5972463" y="313217"/>
                </a:lnTo>
                <a:lnTo>
                  <a:pt x="5977754" y="307726"/>
                </a:lnTo>
                <a:lnTo>
                  <a:pt x="5990232" y="306694"/>
                </a:lnTo>
                <a:lnTo>
                  <a:pt x="6003260" y="301250"/>
                </a:lnTo>
                <a:cubicBezTo>
                  <a:pt x="6125949" y="323771"/>
                  <a:pt x="6292426" y="300774"/>
                  <a:pt x="6398655" y="340447"/>
                </a:cubicBezTo>
                <a:lnTo>
                  <a:pt x="6477250" y="370643"/>
                </a:lnTo>
                <a:cubicBezTo>
                  <a:pt x="6518147" y="382960"/>
                  <a:pt x="6560561" y="347277"/>
                  <a:pt x="6599996" y="371929"/>
                </a:cubicBezTo>
                <a:cubicBezTo>
                  <a:pt x="6615225" y="385828"/>
                  <a:pt x="6648193" y="391366"/>
                  <a:pt x="6673632" y="384303"/>
                </a:cubicBezTo>
                <a:cubicBezTo>
                  <a:pt x="6678009" y="383088"/>
                  <a:pt x="6681993" y="381536"/>
                  <a:pt x="6685461" y="379698"/>
                </a:cubicBezTo>
                <a:cubicBezTo>
                  <a:pt x="6733172" y="414481"/>
                  <a:pt x="6760278" y="398336"/>
                  <a:pt x="6782761" y="421766"/>
                </a:cubicBezTo>
                <a:cubicBezTo>
                  <a:pt x="6856177" y="432921"/>
                  <a:pt x="6913662" y="412056"/>
                  <a:pt x="6934599" y="432626"/>
                </a:cubicBezTo>
                <a:cubicBezTo>
                  <a:pt x="6971837" y="432351"/>
                  <a:pt x="7021650" y="410307"/>
                  <a:pt x="7050728" y="432695"/>
                </a:cubicBezTo>
                <a:cubicBezTo>
                  <a:pt x="7053692" y="415076"/>
                  <a:pt x="7094152" y="447339"/>
                  <a:pt x="7115167" y="436243"/>
                </a:cubicBezTo>
                <a:cubicBezTo>
                  <a:pt x="7129937" y="426464"/>
                  <a:pt x="7145660" y="433973"/>
                  <a:pt x="7162809" y="434931"/>
                </a:cubicBezTo>
                <a:cubicBezTo>
                  <a:pt x="7184039" y="427343"/>
                  <a:pt x="7259393" y="442217"/>
                  <a:pt x="7280034" y="452539"/>
                </a:cubicBezTo>
                <a:cubicBezTo>
                  <a:pt x="7331046" y="488194"/>
                  <a:pt x="7430616" y="463128"/>
                  <a:pt x="7472654" y="490482"/>
                </a:cubicBezTo>
                <a:cubicBezTo>
                  <a:pt x="7541994" y="500728"/>
                  <a:pt x="7643498" y="509315"/>
                  <a:pt x="7696080" y="514010"/>
                </a:cubicBezTo>
                <a:cubicBezTo>
                  <a:pt x="7760013" y="517032"/>
                  <a:pt x="7715914" y="545003"/>
                  <a:pt x="7788139" y="518649"/>
                </a:cubicBezTo>
                <a:cubicBezTo>
                  <a:pt x="7891601" y="550571"/>
                  <a:pt x="8143222" y="510864"/>
                  <a:pt x="8227756" y="558548"/>
                </a:cubicBezTo>
                <a:cubicBezTo>
                  <a:pt x="8317876" y="569251"/>
                  <a:pt x="8261697" y="569546"/>
                  <a:pt x="8328859" y="582867"/>
                </a:cubicBezTo>
                <a:cubicBezTo>
                  <a:pt x="8336976" y="627379"/>
                  <a:pt x="8495085" y="643261"/>
                  <a:pt x="8532898" y="668282"/>
                </a:cubicBezTo>
                <a:cubicBezTo>
                  <a:pt x="8626867" y="678146"/>
                  <a:pt x="8698118" y="715603"/>
                  <a:pt x="8792925" y="701900"/>
                </a:cubicBezTo>
                <a:cubicBezTo>
                  <a:pt x="8796856" y="707882"/>
                  <a:pt x="8802564" y="712918"/>
                  <a:pt x="8809491" y="717262"/>
                </a:cubicBezTo>
                <a:lnTo>
                  <a:pt x="8814066" y="719410"/>
                </a:lnTo>
                <a:lnTo>
                  <a:pt x="8815751" y="718686"/>
                </a:lnTo>
                <a:cubicBezTo>
                  <a:pt x="8822134" y="717141"/>
                  <a:pt x="8829906" y="716502"/>
                  <a:pt x="8840540" y="717083"/>
                </a:cubicBezTo>
                <a:cubicBezTo>
                  <a:pt x="8844566" y="676948"/>
                  <a:pt x="8862586" y="704813"/>
                  <a:pt x="8897062" y="697553"/>
                </a:cubicBezTo>
                <a:cubicBezTo>
                  <a:pt x="8926967" y="693826"/>
                  <a:pt x="8941387" y="680067"/>
                  <a:pt x="8965922" y="672885"/>
                </a:cubicBezTo>
                <a:cubicBezTo>
                  <a:pt x="8985861" y="668208"/>
                  <a:pt x="8990451" y="680326"/>
                  <a:pt x="9016694" y="669496"/>
                </a:cubicBezTo>
                <a:cubicBezTo>
                  <a:pt x="9064226" y="680468"/>
                  <a:pt x="9102961" y="653230"/>
                  <a:pt x="9139695" y="648174"/>
                </a:cubicBezTo>
                <a:cubicBezTo>
                  <a:pt x="9151373" y="649226"/>
                  <a:pt x="9186538" y="645057"/>
                  <a:pt x="9219129" y="639013"/>
                </a:cubicBezTo>
                <a:lnTo>
                  <a:pt x="9221354" y="638501"/>
                </a:lnTo>
                <a:lnTo>
                  <a:pt x="9237592" y="642494"/>
                </a:lnTo>
                <a:cubicBezTo>
                  <a:pt x="9241555" y="644212"/>
                  <a:pt x="9242210" y="646204"/>
                  <a:pt x="9236570" y="648762"/>
                </a:cubicBezTo>
                <a:cubicBezTo>
                  <a:pt x="9241114" y="652055"/>
                  <a:pt x="9245782" y="653517"/>
                  <a:pt x="9250521" y="654041"/>
                </a:cubicBezTo>
                <a:cubicBezTo>
                  <a:pt x="9259996" y="655089"/>
                  <a:pt x="9269753" y="652386"/>
                  <a:pt x="9279357" y="653083"/>
                </a:cubicBezTo>
                <a:lnTo>
                  <a:pt x="9289731" y="656356"/>
                </a:lnTo>
                <a:lnTo>
                  <a:pt x="9293723" y="656237"/>
                </a:lnTo>
                <a:lnTo>
                  <a:pt x="9303097" y="656723"/>
                </a:lnTo>
                <a:lnTo>
                  <a:pt x="9302251" y="652725"/>
                </a:lnTo>
                <a:cubicBezTo>
                  <a:pt x="9300561" y="648869"/>
                  <a:pt x="9299408" y="644676"/>
                  <a:pt x="9314122" y="645860"/>
                </a:cubicBezTo>
                <a:cubicBezTo>
                  <a:pt x="9344433" y="650204"/>
                  <a:pt x="9356229" y="634440"/>
                  <a:pt x="9367772" y="650683"/>
                </a:cubicBezTo>
                <a:lnTo>
                  <a:pt x="9370291" y="655264"/>
                </a:lnTo>
                <a:lnTo>
                  <a:pt x="9377007" y="656308"/>
                </a:lnTo>
                <a:cubicBezTo>
                  <a:pt x="9380660" y="656340"/>
                  <a:pt x="9382824" y="655350"/>
                  <a:pt x="9382497" y="652427"/>
                </a:cubicBezTo>
                <a:cubicBezTo>
                  <a:pt x="9410043" y="665739"/>
                  <a:pt x="9444726" y="648939"/>
                  <a:pt x="9474013" y="647005"/>
                </a:cubicBezTo>
                <a:cubicBezTo>
                  <a:pt x="9494765" y="659508"/>
                  <a:pt x="9535746" y="643122"/>
                  <a:pt x="9595899" y="646979"/>
                </a:cubicBezTo>
                <a:cubicBezTo>
                  <a:pt x="9618462" y="661284"/>
                  <a:pt x="9636478" y="649421"/>
                  <a:pt x="9681269" y="669984"/>
                </a:cubicBezTo>
                <a:cubicBezTo>
                  <a:pt x="9683619" y="668616"/>
                  <a:pt x="9686437" y="667412"/>
                  <a:pt x="9689635" y="666408"/>
                </a:cubicBezTo>
                <a:cubicBezTo>
                  <a:pt x="9708219" y="660578"/>
                  <a:pt x="9735343" y="662659"/>
                  <a:pt x="9750215" y="671056"/>
                </a:cubicBezTo>
                <a:cubicBezTo>
                  <a:pt x="9822560" y="699676"/>
                  <a:pt x="9892985" y="704863"/>
                  <a:pt x="9957974" y="715080"/>
                </a:cubicBezTo>
                <a:cubicBezTo>
                  <a:pt x="10031995" y="724171"/>
                  <a:pt x="9987651" y="694466"/>
                  <a:pt x="10076482" y="723397"/>
                </a:cubicBezTo>
                <a:cubicBezTo>
                  <a:pt x="10088264" y="715403"/>
                  <a:pt x="10100170" y="715974"/>
                  <a:pt x="10119263" y="721877"/>
                </a:cubicBezTo>
                <a:cubicBezTo>
                  <a:pt x="10155360" y="725633"/>
                  <a:pt x="10156886" y="703170"/>
                  <a:pt x="10190893" y="719606"/>
                </a:cubicBezTo>
                <a:cubicBezTo>
                  <a:pt x="10186651" y="707114"/>
                  <a:pt x="10260542" y="720706"/>
                  <a:pt x="10246203" y="706893"/>
                </a:cubicBezTo>
                <a:cubicBezTo>
                  <a:pt x="10271921" y="697978"/>
                  <a:pt x="10280122" y="716866"/>
                  <a:pt x="10305396" y="709359"/>
                </a:cubicBezTo>
                <a:cubicBezTo>
                  <a:pt x="10332266" y="709354"/>
                  <a:pt x="10287753" y="720864"/>
                  <a:pt x="10316856" y="724179"/>
                </a:cubicBezTo>
                <a:cubicBezTo>
                  <a:pt x="10352558" y="726042"/>
                  <a:pt x="10348261" y="747938"/>
                  <a:pt x="10380919" y="722193"/>
                </a:cubicBezTo>
                <a:cubicBezTo>
                  <a:pt x="10416787" y="731946"/>
                  <a:pt x="10426384" y="719959"/>
                  <a:pt x="10478351" y="717620"/>
                </a:cubicBezTo>
                <a:cubicBezTo>
                  <a:pt x="10498311" y="726260"/>
                  <a:pt x="10516018" y="724144"/>
                  <a:pt x="10533954" y="718660"/>
                </a:cubicBezTo>
                <a:cubicBezTo>
                  <a:pt x="10583102" y="724237"/>
                  <a:pt x="10630104" y="717410"/>
                  <a:pt x="10686474" y="717507"/>
                </a:cubicBezTo>
                <a:cubicBezTo>
                  <a:pt x="10745160" y="730015"/>
                  <a:pt x="10779502" y="713124"/>
                  <a:pt x="10839729" y="713306"/>
                </a:cubicBezTo>
                <a:cubicBezTo>
                  <a:pt x="10895292" y="735596"/>
                  <a:pt x="10883335" y="689293"/>
                  <a:pt x="10933271" y="693628"/>
                </a:cubicBezTo>
                <a:cubicBezTo>
                  <a:pt x="11011861" y="715600"/>
                  <a:pt x="10933941" y="678563"/>
                  <a:pt x="11058950" y="692031"/>
                </a:cubicBezTo>
                <a:cubicBezTo>
                  <a:pt x="11065574" y="695312"/>
                  <a:pt x="11081347" y="693264"/>
                  <a:pt x="11080388" y="689245"/>
                </a:cubicBezTo>
                <a:cubicBezTo>
                  <a:pt x="11088176" y="690921"/>
                  <a:pt x="11106032" y="699551"/>
                  <a:pt x="11108911" y="693363"/>
                </a:cubicBezTo>
                <a:cubicBezTo>
                  <a:pt x="11149149" y="694912"/>
                  <a:pt x="11188483" y="700869"/>
                  <a:pt x="11223119" y="710661"/>
                </a:cubicBezTo>
                <a:cubicBezTo>
                  <a:pt x="11302059" y="704266"/>
                  <a:pt x="11255617" y="731239"/>
                  <a:pt x="11311983" y="731410"/>
                </a:cubicBezTo>
                <a:cubicBezTo>
                  <a:pt x="11358665" y="721567"/>
                  <a:pt x="11373894" y="732638"/>
                  <a:pt x="11426940" y="727340"/>
                </a:cubicBezTo>
                <a:cubicBezTo>
                  <a:pt x="11441993" y="748767"/>
                  <a:pt x="11476074" y="727962"/>
                  <a:pt x="11495624" y="734858"/>
                </a:cubicBezTo>
                <a:cubicBezTo>
                  <a:pt x="11530841" y="712823"/>
                  <a:pt x="11572173" y="761025"/>
                  <a:pt x="11605975" y="762433"/>
                </a:cubicBezTo>
                <a:cubicBezTo>
                  <a:pt x="11663316" y="761143"/>
                  <a:pt x="11727635" y="739871"/>
                  <a:pt x="11756134" y="765012"/>
                </a:cubicBezTo>
                <a:cubicBezTo>
                  <a:pt x="11761348" y="755468"/>
                  <a:pt x="11757526" y="741943"/>
                  <a:pt x="11789788" y="745316"/>
                </a:cubicBezTo>
                <a:cubicBezTo>
                  <a:pt x="11803253" y="740995"/>
                  <a:pt x="11807074" y="726138"/>
                  <a:pt x="11832833" y="734720"/>
                </a:cubicBezTo>
                <a:cubicBezTo>
                  <a:pt x="11798846" y="746443"/>
                  <a:pt x="11852821" y="750721"/>
                  <a:pt x="11846338" y="765994"/>
                </a:cubicBezTo>
                <a:cubicBezTo>
                  <a:pt x="11885947" y="777555"/>
                  <a:pt x="11979991" y="768560"/>
                  <a:pt x="11972492" y="796180"/>
                </a:cubicBezTo>
                <a:cubicBezTo>
                  <a:pt x="11982931" y="813135"/>
                  <a:pt x="12037186" y="790090"/>
                  <a:pt x="12035979" y="807835"/>
                </a:cubicBezTo>
                <a:cubicBezTo>
                  <a:pt x="12059694" y="797410"/>
                  <a:pt x="12098516" y="817951"/>
                  <a:pt x="12135850" y="819056"/>
                </a:cubicBezTo>
                <a:cubicBezTo>
                  <a:pt x="12142309" y="827359"/>
                  <a:pt x="12150917" y="827343"/>
                  <a:pt x="12166092" y="823695"/>
                </a:cubicBezTo>
                <a:lnTo>
                  <a:pt x="12190645" y="826863"/>
                </a:lnTo>
                <a:lnTo>
                  <a:pt x="12192000" y="880762"/>
                </a:lnTo>
                <a:lnTo>
                  <a:pt x="12192000" y="2685062"/>
                </a:lnTo>
                <a:lnTo>
                  <a:pt x="0" y="2685062"/>
                </a:lnTo>
                <a:lnTo>
                  <a:pt x="0" y="283917"/>
                </a:lnTo>
                <a:lnTo>
                  <a:pt x="44213" y="302297"/>
                </a:lnTo>
                <a:cubicBezTo>
                  <a:pt x="57125" y="321111"/>
                  <a:pt x="151150" y="310991"/>
                  <a:pt x="172465" y="314866"/>
                </a:cubicBezTo>
                <a:cubicBezTo>
                  <a:pt x="201883" y="307918"/>
                  <a:pt x="192551" y="309357"/>
                  <a:pt x="223361" y="304828"/>
                </a:cubicBezTo>
                <a:cubicBezTo>
                  <a:pt x="235273" y="283233"/>
                  <a:pt x="290082" y="292239"/>
                  <a:pt x="320595" y="288341"/>
                </a:cubicBezTo>
                <a:cubicBezTo>
                  <a:pt x="326821" y="269140"/>
                  <a:pt x="347105" y="264031"/>
                  <a:pt x="401087" y="246745"/>
                </a:cubicBezTo>
                <a:cubicBezTo>
                  <a:pt x="407068" y="225028"/>
                  <a:pt x="475269" y="251137"/>
                  <a:pt x="495839" y="217305"/>
                </a:cubicBezTo>
                <a:cubicBezTo>
                  <a:pt x="499633" y="218429"/>
                  <a:pt x="503698" y="219260"/>
                  <a:pt x="507910" y="219773"/>
                </a:cubicBezTo>
                <a:cubicBezTo>
                  <a:pt x="532375" y="222751"/>
                  <a:pt x="556339" y="214552"/>
                  <a:pt x="561428" y="201460"/>
                </a:cubicBezTo>
                <a:cubicBezTo>
                  <a:pt x="599747" y="152259"/>
                  <a:pt x="661201" y="177254"/>
                  <a:pt x="712813" y="151411"/>
                </a:cubicBezTo>
                <a:cubicBezTo>
                  <a:pt x="774420" y="124993"/>
                  <a:pt x="765426" y="123535"/>
                  <a:pt x="819366" y="70479"/>
                </a:cubicBezTo>
                <a:cubicBezTo>
                  <a:pt x="839647" y="77460"/>
                  <a:pt x="850544" y="74267"/>
                  <a:pt x="862489" y="63238"/>
                </a:cubicBezTo>
                <a:cubicBezTo>
                  <a:pt x="893284" y="51157"/>
                  <a:pt x="919686" y="77447"/>
                  <a:pt x="934387" y="50788"/>
                </a:cubicBezTo>
                <a:cubicBezTo>
                  <a:pt x="936825" y="54711"/>
                  <a:pt x="942184" y="55671"/>
                  <a:pt x="948874" y="55208"/>
                </a:cubicBezTo>
                <a:lnTo>
                  <a:pt x="955237" y="54040"/>
                </a:lnTo>
                <a:lnTo>
                  <a:pt x="955886" y="54325"/>
                </a:lnTo>
                <a:lnTo>
                  <a:pt x="957239" y="53673"/>
                </a:lnTo>
                <a:lnTo>
                  <a:pt x="971343" y="51086"/>
                </a:lnTo>
                <a:cubicBezTo>
                  <a:pt x="986863" y="47540"/>
                  <a:pt x="1001346" y="44460"/>
                  <a:pt x="1002063" y="54158"/>
                </a:cubicBezTo>
                <a:cubicBezTo>
                  <a:pt x="1010763" y="55438"/>
                  <a:pt x="1016476" y="54893"/>
                  <a:pt x="1020663" y="53408"/>
                </a:cubicBezTo>
                <a:cubicBezTo>
                  <a:pt x="1029036" y="50440"/>
                  <a:pt x="1031306" y="43717"/>
                  <a:pt x="1039181" y="40356"/>
                </a:cubicBezTo>
                <a:lnTo>
                  <a:pt x="1051914" y="39166"/>
                </a:lnTo>
                <a:lnTo>
                  <a:pt x="1054501" y="37372"/>
                </a:lnTo>
                <a:lnTo>
                  <a:pt x="1061859" y="33902"/>
                </a:lnTo>
                <a:lnTo>
                  <a:pt x="1054558" y="30385"/>
                </a:lnTo>
                <a:cubicBezTo>
                  <a:pt x="1046905" y="27358"/>
                  <a:pt x="1128596" y="22367"/>
                  <a:pt x="1140852" y="17327"/>
                </a:cubicBezTo>
                <a:lnTo>
                  <a:pt x="1214144" y="6192"/>
                </a:lnTo>
                <a:lnTo>
                  <a:pt x="1338122" y="27996"/>
                </a:lnTo>
                <a:cubicBezTo>
                  <a:pt x="1367144" y="1801"/>
                  <a:pt x="1432673" y="14019"/>
                  <a:pt x="1462415"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885B38-A1EF-42C1-9142-D8EB36C31759}"/>
              </a:ext>
            </a:extLst>
          </p:cNvPr>
          <p:cNvSpPr>
            <a:spLocks noGrp="1"/>
          </p:cNvSpPr>
          <p:nvPr>
            <p:ph type="ctrTitle"/>
          </p:nvPr>
        </p:nvSpPr>
        <p:spPr>
          <a:xfrm>
            <a:off x="749647" y="5806838"/>
            <a:ext cx="3508037" cy="941152"/>
          </a:xfrm>
        </p:spPr>
        <p:txBody>
          <a:bodyPr anchor="b">
            <a:noAutofit/>
          </a:bodyPr>
          <a:lstStyle/>
          <a:p>
            <a:pPr algn="l"/>
            <a:r>
              <a:rPr lang="lt-LT" sz="1800" dirty="0">
                <a:solidFill>
                  <a:schemeClr val="tx1">
                    <a:lumMod val="85000"/>
                    <a:lumOff val="15000"/>
                  </a:schemeClr>
                </a:solidFill>
                <a:latin typeface="Abadi" panose="020B0604020104020204" pitchFamily="34" charset="0"/>
              </a:rPr>
              <a:t>Trečiųjų šalių įrangos rezultatų pasisavinimas</a:t>
            </a:r>
            <a:br>
              <a:rPr lang="lt-LT" sz="1800" dirty="0">
                <a:solidFill>
                  <a:schemeClr val="tx1">
                    <a:lumMod val="85000"/>
                    <a:lumOff val="15000"/>
                  </a:schemeClr>
                </a:solidFill>
                <a:latin typeface="Abadi" panose="020B0604020104020204" pitchFamily="34" charset="0"/>
              </a:rPr>
            </a:br>
            <a:br>
              <a:rPr lang="lt-LT" sz="1800" dirty="0">
                <a:solidFill>
                  <a:schemeClr val="tx1">
                    <a:lumMod val="85000"/>
                    <a:lumOff val="15000"/>
                  </a:schemeClr>
                </a:solidFill>
                <a:latin typeface="Abadi" panose="020B0604020104020204" pitchFamily="34" charset="0"/>
              </a:rPr>
            </a:br>
            <a:r>
              <a:rPr lang="lt-LT" sz="1800" dirty="0">
                <a:solidFill>
                  <a:schemeClr val="tx1">
                    <a:lumMod val="85000"/>
                    <a:lumOff val="15000"/>
                  </a:schemeClr>
                </a:solidFill>
                <a:latin typeface="Abadi" panose="020B0604020104020204" pitchFamily="34" charset="0"/>
              </a:rPr>
              <a:t>Kvalifikuoto personalo nebuvimas (pvz. laboratorijos vadovas, nepatyrę darbuotojų)</a:t>
            </a:r>
            <a:br>
              <a:rPr lang="lt-LT" sz="1800" dirty="0">
                <a:solidFill>
                  <a:schemeClr val="tx1">
                    <a:lumMod val="85000"/>
                    <a:lumOff val="15000"/>
                  </a:schemeClr>
                </a:solidFill>
                <a:latin typeface="Abadi" panose="020B0604020104020204" pitchFamily="34" charset="0"/>
              </a:rPr>
            </a:br>
            <a:br>
              <a:rPr lang="lt-LT" sz="1800" dirty="0">
                <a:solidFill>
                  <a:schemeClr val="tx1">
                    <a:lumMod val="85000"/>
                    <a:lumOff val="15000"/>
                  </a:schemeClr>
                </a:solidFill>
                <a:latin typeface="Abadi" panose="020B0604020104020204" pitchFamily="34" charset="0"/>
              </a:rPr>
            </a:br>
            <a:r>
              <a:rPr lang="lt-LT" sz="1800" dirty="0">
                <a:solidFill>
                  <a:schemeClr val="tx1">
                    <a:lumMod val="85000"/>
                    <a:lumOff val="15000"/>
                  </a:schemeClr>
                </a:solidFill>
                <a:latin typeface="Abadi" panose="020B0604020104020204" pitchFamily="34" charset="0"/>
              </a:rPr>
              <a:t>Duomenų skaidrumas</a:t>
            </a:r>
            <a:br>
              <a:rPr lang="lt-LT" sz="1800" dirty="0">
                <a:solidFill>
                  <a:schemeClr val="tx1">
                    <a:lumMod val="85000"/>
                    <a:lumOff val="15000"/>
                  </a:schemeClr>
                </a:solidFill>
                <a:latin typeface="Abadi" panose="020B0604020104020204" pitchFamily="34" charset="0"/>
              </a:rPr>
            </a:br>
            <a:br>
              <a:rPr lang="lt-LT" sz="1800" dirty="0">
                <a:solidFill>
                  <a:schemeClr val="tx1">
                    <a:lumMod val="85000"/>
                    <a:lumOff val="15000"/>
                  </a:schemeClr>
                </a:solidFill>
                <a:latin typeface="Abadi" panose="020B0604020104020204" pitchFamily="34" charset="0"/>
              </a:rPr>
            </a:br>
            <a:r>
              <a:rPr lang="lt-LT" sz="1800" dirty="0">
                <a:solidFill>
                  <a:schemeClr val="tx1">
                    <a:lumMod val="85000"/>
                    <a:lumOff val="15000"/>
                  </a:schemeClr>
                </a:solidFill>
                <a:latin typeface="Abadi" panose="020B0604020104020204" pitchFamily="34" charset="0"/>
              </a:rPr>
              <a:t>Nesugebėjimas prisipažinti</a:t>
            </a:r>
            <a:endParaRPr lang="en-US" sz="1800" dirty="0">
              <a:solidFill>
                <a:schemeClr val="tx1">
                  <a:lumMod val="85000"/>
                  <a:lumOff val="15000"/>
                </a:schemeClr>
              </a:solidFill>
              <a:latin typeface="Abadi" panose="020B0604020104020204" pitchFamily="34" charset="0"/>
            </a:endParaRPr>
          </a:p>
        </p:txBody>
      </p:sp>
      <p:pic>
        <p:nvPicPr>
          <p:cNvPr id="13" name="Picture 12" descr="Logo&#10;&#10;Description automatically generated">
            <a:extLst>
              <a:ext uri="{FF2B5EF4-FFF2-40B4-BE49-F238E27FC236}">
                <a16:creationId xmlns:a16="http://schemas.microsoft.com/office/drawing/2014/main" id="{E1FD8C00-07C3-4DE6-8B48-21A3495C5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73" y="2135530"/>
            <a:ext cx="3027384" cy="587668"/>
          </a:xfrm>
          <a:prstGeom prst="rect">
            <a:avLst/>
          </a:prstGeom>
        </p:spPr>
      </p:pic>
      <p:pic>
        <p:nvPicPr>
          <p:cNvPr id="5" name="Picture 4" descr="Logo, company name&#10;&#10;Description automatically generated">
            <a:extLst>
              <a:ext uri="{FF2B5EF4-FFF2-40B4-BE49-F238E27FC236}">
                <a16:creationId xmlns:a16="http://schemas.microsoft.com/office/drawing/2014/main" id="{B441F71D-EAA4-4CD4-9B02-F2CB76B436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754" y="1007472"/>
            <a:ext cx="2196823" cy="2843784"/>
          </a:xfrm>
          <a:prstGeom prst="rect">
            <a:avLst/>
          </a:prstGeom>
        </p:spPr>
      </p:pic>
      <p:pic>
        <p:nvPicPr>
          <p:cNvPr id="7" name="Picture 6" descr="Logo, company name&#10;&#10;Description automatically generated">
            <a:extLst>
              <a:ext uri="{FF2B5EF4-FFF2-40B4-BE49-F238E27FC236}">
                <a16:creationId xmlns:a16="http://schemas.microsoft.com/office/drawing/2014/main" id="{650EC523-468D-440E-839B-648C78822B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4886" y="1634865"/>
            <a:ext cx="3026664" cy="1588998"/>
          </a:xfrm>
          <a:prstGeom prst="rect">
            <a:avLst/>
          </a:prstGeom>
        </p:spPr>
      </p:pic>
      <p:sp>
        <p:nvSpPr>
          <p:cNvPr id="19" name="TextBox 18">
            <a:extLst>
              <a:ext uri="{FF2B5EF4-FFF2-40B4-BE49-F238E27FC236}">
                <a16:creationId xmlns:a16="http://schemas.microsoft.com/office/drawing/2014/main" id="{0F6B3CAE-4EFB-4D9C-B7BE-AD4593AB7BD5}"/>
              </a:ext>
            </a:extLst>
          </p:cNvPr>
          <p:cNvSpPr txBox="1"/>
          <p:nvPr/>
        </p:nvSpPr>
        <p:spPr>
          <a:xfrm>
            <a:off x="4374148" y="4273631"/>
            <a:ext cx="3508037" cy="2031325"/>
          </a:xfrm>
          <a:prstGeom prst="rect">
            <a:avLst/>
          </a:prstGeom>
          <a:noFill/>
        </p:spPr>
        <p:txBody>
          <a:bodyPr wrap="square" rtlCol="0">
            <a:spAutoFit/>
          </a:bodyPr>
          <a:lstStyle/>
          <a:p>
            <a:r>
              <a:rPr lang="lt-LT" dirty="0">
                <a:latin typeface="Abadi" panose="020B0604020104020204" pitchFamily="34" charset="0"/>
              </a:rPr>
              <a:t>Pardavimų informacijos falsifikavimas</a:t>
            </a:r>
          </a:p>
          <a:p>
            <a:endParaRPr lang="lt-LT" dirty="0">
              <a:latin typeface="Abadi" panose="020B0604020104020204" pitchFamily="34" charset="0"/>
            </a:endParaRPr>
          </a:p>
          <a:p>
            <a:r>
              <a:rPr lang="lt-LT" dirty="0">
                <a:latin typeface="Abadi" panose="020B0604020104020204" pitchFamily="34" charset="0"/>
              </a:rPr>
              <a:t>Neteisingos informacijos investuotojams pateikimas, siekiant pritraukti daugiau investicijų</a:t>
            </a:r>
            <a:endParaRPr lang="en-US" dirty="0">
              <a:latin typeface="Abadi" panose="020B0604020104020204" pitchFamily="34" charset="0"/>
            </a:endParaRPr>
          </a:p>
        </p:txBody>
      </p:sp>
      <p:sp>
        <p:nvSpPr>
          <p:cNvPr id="31" name="TextBox 30">
            <a:extLst>
              <a:ext uri="{FF2B5EF4-FFF2-40B4-BE49-F238E27FC236}">
                <a16:creationId xmlns:a16="http://schemas.microsoft.com/office/drawing/2014/main" id="{3B9B3F94-7CC7-4704-8F89-AE22DEDC7202}"/>
              </a:ext>
            </a:extLst>
          </p:cNvPr>
          <p:cNvSpPr txBox="1"/>
          <p:nvPr/>
        </p:nvSpPr>
        <p:spPr>
          <a:xfrm>
            <a:off x="1810065" y="375760"/>
            <a:ext cx="1180131" cy="369332"/>
          </a:xfrm>
          <a:prstGeom prst="rect">
            <a:avLst/>
          </a:prstGeom>
          <a:noFill/>
        </p:spPr>
        <p:txBody>
          <a:bodyPr wrap="none" rtlCol="0">
            <a:spAutoFit/>
          </a:bodyPr>
          <a:lstStyle/>
          <a:p>
            <a:r>
              <a:rPr lang="lt-LT" dirty="0">
                <a:latin typeface="Abadi" panose="020B0604020104020204" pitchFamily="34" charset="0"/>
              </a:rPr>
              <a:t>MEDICINA</a:t>
            </a:r>
            <a:endParaRPr lang="en-US" dirty="0">
              <a:latin typeface="Abadi" panose="020B0604020104020204" pitchFamily="34" charset="0"/>
            </a:endParaRPr>
          </a:p>
        </p:txBody>
      </p:sp>
      <p:sp>
        <p:nvSpPr>
          <p:cNvPr id="44" name="TextBox 43">
            <a:extLst>
              <a:ext uri="{FF2B5EF4-FFF2-40B4-BE49-F238E27FC236}">
                <a16:creationId xmlns:a16="http://schemas.microsoft.com/office/drawing/2014/main" id="{5FD10C4D-A66B-47B9-9A03-A2BE5DD5F97F}"/>
              </a:ext>
            </a:extLst>
          </p:cNvPr>
          <p:cNvSpPr txBox="1"/>
          <p:nvPr/>
        </p:nvSpPr>
        <p:spPr>
          <a:xfrm>
            <a:off x="5384803" y="398364"/>
            <a:ext cx="1385316" cy="369332"/>
          </a:xfrm>
          <a:prstGeom prst="rect">
            <a:avLst/>
          </a:prstGeom>
          <a:noFill/>
        </p:spPr>
        <p:txBody>
          <a:bodyPr wrap="none" rtlCol="0">
            <a:spAutoFit/>
          </a:bodyPr>
          <a:lstStyle/>
          <a:p>
            <a:r>
              <a:rPr lang="lt-LT" dirty="0">
                <a:latin typeface="Abadi" panose="020B0604020104020204" pitchFamily="34" charset="0"/>
              </a:rPr>
              <a:t>MAITINIMAS</a:t>
            </a:r>
            <a:endParaRPr lang="en-US" dirty="0">
              <a:latin typeface="Abadi" panose="020B0604020104020204" pitchFamily="34" charset="0"/>
            </a:endParaRPr>
          </a:p>
        </p:txBody>
      </p:sp>
      <p:sp>
        <p:nvSpPr>
          <p:cNvPr id="52" name="TextBox 51">
            <a:extLst>
              <a:ext uri="{FF2B5EF4-FFF2-40B4-BE49-F238E27FC236}">
                <a16:creationId xmlns:a16="http://schemas.microsoft.com/office/drawing/2014/main" id="{43D3A8E6-6C02-4CA9-B7D0-F37091A54C37}"/>
              </a:ext>
            </a:extLst>
          </p:cNvPr>
          <p:cNvSpPr txBox="1"/>
          <p:nvPr/>
        </p:nvSpPr>
        <p:spPr>
          <a:xfrm>
            <a:off x="8238164" y="392705"/>
            <a:ext cx="2855269" cy="369332"/>
          </a:xfrm>
          <a:prstGeom prst="rect">
            <a:avLst/>
          </a:prstGeom>
          <a:noFill/>
        </p:spPr>
        <p:txBody>
          <a:bodyPr wrap="none" rtlCol="0">
            <a:spAutoFit/>
          </a:bodyPr>
          <a:lstStyle/>
          <a:p>
            <a:r>
              <a:rPr lang="lt-LT" dirty="0">
                <a:latin typeface="Abadi" panose="020B0604020104020204" pitchFamily="34" charset="0"/>
              </a:rPr>
              <a:t>ELEKTRONINIAI MOKĖJIMAI</a:t>
            </a:r>
            <a:endParaRPr lang="en-US" dirty="0">
              <a:latin typeface="Abadi" panose="020B0604020104020204" pitchFamily="34" charset="0"/>
            </a:endParaRPr>
          </a:p>
        </p:txBody>
      </p:sp>
      <p:sp>
        <p:nvSpPr>
          <p:cNvPr id="53" name="TextBox 52">
            <a:extLst>
              <a:ext uri="{FF2B5EF4-FFF2-40B4-BE49-F238E27FC236}">
                <a16:creationId xmlns:a16="http://schemas.microsoft.com/office/drawing/2014/main" id="{FFE9616C-B172-4D4F-8CFB-4871D8FA7148}"/>
              </a:ext>
            </a:extLst>
          </p:cNvPr>
          <p:cNvSpPr txBox="1"/>
          <p:nvPr/>
        </p:nvSpPr>
        <p:spPr>
          <a:xfrm>
            <a:off x="7998649" y="4262555"/>
            <a:ext cx="3508037" cy="2308324"/>
          </a:xfrm>
          <a:prstGeom prst="rect">
            <a:avLst/>
          </a:prstGeom>
          <a:noFill/>
        </p:spPr>
        <p:txBody>
          <a:bodyPr wrap="square" rtlCol="0">
            <a:spAutoFit/>
          </a:bodyPr>
          <a:lstStyle/>
          <a:p>
            <a:r>
              <a:rPr lang="lt-LT" dirty="0">
                <a:latin typeface="Abadi" panose="020B0604020104020204" pitchFamily="34" charset="0"/>
              </a:rPr>
              <a:t>Tikros informacijos slėpimas, sandorių „atgaline data“ kūrimas</a:t>
            </a:r>
          </a:p>
          <a:p>
            <a:endParaRPr lang="lt-LT" dirty="0">
              <a:latin typeface="Abadi" panose="020B0604020104020204" pitchFamily="34" charset="0"/>
            </a:endParaRPr>
          </a:p>
          <a:p>
            <a:r>
              <a:rPr lang="lt-LT" dirty="0">
                <a:latin typeface="Abadi" panose="020B0604020104020204" pitchFamily="34" charset="0"/>
              </a:rPr>
              <a:t>Finansinių ataskaitų</a:t>
            </a:r>
          </a:p>
          <a:p>
            <a:endParaRPr lang="lt-LT" dirty="0">
              <a:latin typeface="Abadi" panose="020B0604020104020204" pitchFamily="34" charset="0"/>
            </a:endParaRPr>
          </a:p>
          <a:p>
            <a:r>
              <a:rPr lang="lt-LT" dirty="0">
                <a:latin typeface="Abadi" panose="020B0604020104020204" pitchFamily="34" charset="0"/>
              </a:rPr>
              <a:t>BIG </a:t>
            </a:r>
            <a:r>
              <a:rPr lang="en-US" dirty="0">
                <a:latin typeface="Abadi" panose="020B0604020104020204" pitchFamily="34" charset="0"/>
              </a:rPr>
              <a:t>4 </a:t>
            </a:r>
            <a:r>
              <a:rPr lang="en-US" dirty="0" err="1">
                <a:latin typeface="Abadi" panose="020B0604020104020204" pitchFamily="34" charset="0"/>
              </a:rPr>
              <a:t>audito</a:t>
            </a:r>
            <a:r>
              <a:rPr lang="en-US" dirty="0">
                <a:latin typeface="Abadi" panose="020B0604020104020204" pitchFamily="34" charset="0"/>
              </a:rPr>
              <a:t> </a:t>
            </a:r>
            <a:r>
              <a:rPr lang="en-US" dirty="0" err="1">
                <a:latin typeface="Abadi" panose="020B0604020104020204" pitchFamily="34" charset="0"/>
              </a:rPr>
              <a:t>kompanij</a:t>
            </a:r>
            <a:r>
              <a:rPr lang="lt-LT" dirty="0">
                <a:latin typeface="Abadi" panose="020B0604020104020204" pitchFamily="34" charset="0"/>
              </a:rPr>
              <a:t>ų (pvz. EY) įtraukimas, siekiant pateisinti rezultatus</a:t>
            </a:r>
            <a:endParaRPr lang="en-US" dirty="0">
              <a:latin typeface="Abadi" panose="020B0604020104020204" pitchFamily="34" charset="0"/>
            </a:endParaRPr>
          </a:p>
        </p:txBody>
      </p:sp>
    </p:spTree>
    <p:extLst>
      <p:ext uri="{BB962C8B-B14F-4D97-AF65-F5344CB8AC3E}">
        <p14:creationId xmlns:p14="http://schemas.microsoft.com/office/powerpoint/2010/main" val="2408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alking on a dirt road&#10;&#10;Description automatically generated with medium confidence">
            <a:extLst>
              <a:ext uri="{FF2B5EF4-FFF2-40B4-BE49-F238E27FC236}">
                <a16:creationId xmlns:a16="http://schemas.microsoft.com/office/drawing/2014/main" id="{77EB2982-7EF6-431C-ABBC-33028EE07F75}"/>
              </a:ext>
            </a:extLst>
          </p:cNvPr>
          <p:cNvPicPr>
            <a:picLocks noChangeAspect="1"/>
          </p:cNvPicPr>
          <p:nvPr/>
        </p:nvPicPr>
        <p:blipFill rotWithShape="1">
          <a:blip r:embed="rId3">
            <a:extLst>
              <a:ext uri="{28A0092B-C50C-407E-A947-70E740481C1C}">
                <a14:useLocalDpi xmlns:a14="http://schemas.microsoft.com/office/drawing/2010/main" val="0"/>
              </a:ext>
            </a:extLst>
          </a:blip>
          <a:srcRect l="7895" r="27461" b="9091"/>
          <a:stretch/>
        </p:blipFill>
        <p:spPr>
          <a:xfrm>
            <a:off x="3522468" y="10"/>
            <a:ext cx="8669532" cy="6857990"/>
          </a:xfrm>
          <a:prstGeom prst="rect">
            <a:avLst/>
          </a:prstGeom>
        </p:spPr>
      </p:pic>
      <p:sp>
        <p:nvSpPr>
          <p:cNvPr id="17"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C3AF19-68E7-439C-A8A1-4B1E896B32A8}"/>
              </a:ext>
            </a:extLst>
          </p:cNvPr>
          <p:cNvSpPr>
            <a:spLocks noGrp="1"/>
          </p:cNvSpPr>
          <p:nvPr>
            <p:ph type="title"/>
          </p:nvPr>
        </p:nvSpPr>
        <p:spPr>
          <a:xfrm>
            <a:off x="371094" y="1161288"/>
            <a:ext cx="3438144" cy="1124712"/>
          </a:xfrm>
        </p:spPr>
        <p:txBody>
          <a:bodyPr anchor="b">
            <a:normAutofit/>
          </a:bodyPr>
          <a:lstStyle/>
          <a:p>
            <a:r>
              <a:rPr lang="lt-LT" sz="2800" dirty="0"/>
              <a:t>Ką daryti?</a:t>
            </a:r>
            <a:endParaRPr lang="en-US" sz="2800"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A56C09-D3E8-4D84-9D1D-21A176807097}"/>
              </a:ext>
            </a:extLst>
          </p:cNvPr>
          <p:cNvSpPr>
            <a:spLocks noGrp="1"/>
          </p:cNvSpPr>
          <p:nvPr>
            <p:ph idx="1"/>
          </p:nvPr>
        </p:nvSpPr>
        <p:spPr>
          <a:xfrm>
            <a:off x="371094" y="2718054"/>
            <a:ext cx="3438906" cy="3207258"/>
          </a:xfrm>
        </p:spPr>
        <p:txBody>
          <a:bodyPr anchor="t">
            <a:normAutofit/>
          </a:bodyPr>
          <a:lstStyle/>
          <a:p>
            <a:r>
              <a:rPr lang="lt-LT" sz="1700"/>
              <a:t>Organizacijos valdysenos patikrinimas</a:t>
            </a:r>
          </a:p>
          <a:p>
            <a:r>
              <a:rPr lang="lt-LT" sz="1700"/>
              <a:t>Komunikacija ir mokymai</a:t>
            </a:r>
          </a:p>
          <a:p>
            <a:r>
              <a:rPr lang="lt-LT" sz="1700"/>
              <a:t>Auditas ir priežiūra</a:t>
            </a:r>
          </a:p>
          <a:p>
            <a:r>
              <a:rPr lang="lt-LT" sz="1700"/>
              <a:t>Reikalavimų vykdymo užtikrinimas</a:t>
            </a:r>
          </a:p>
          <a:p>
            <a:r>
              <a:rPr lang="lt-LT" sz="1700"/>
              <a:t>Prevencija</a:t>
            </a:r>
          </a:p>
          <a:p>
            <a:r>
              <a:rPr lang="lt-LT" sz="1700"/>
              <a:t>Procedūrų valdymas</a:t>
            </a:r>
            <a:endParaRPr lang="en-US" sz="1700"/>
          </a:p>
        </p:txBody>
      </p:sp>
    </p:spTree>
    <p:extLst>
      <p:ext uri="{BB962C8B-B14F-4D97-AF65-F5344CB8AC3E}">
        <p14:creationId xmlns:p14="http://schemas.microsoft.com/office/powerpoint/2010/main" val="428592048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1099</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Abadi</vt:lpstr>
      <vt:lpstr>Arial</vt:lpstr>
      <vt:lpstr>Calibri</vt:lpstr>
      <vt:lpstr>Calibri Light</vt:lpstr>
      <vt:lpstr>Sabon Next LT</vt:lpstr>
      <vt:lpstr>Office Theme</vt:lpstr>
      <vt:lpstr>PowerPoint Presentation</vt:lpstr>
      <vt:lpstr>ETIKA IR ATITIKTIS NĖRA TIK SĖKMĖ, JEIGU DĖL JOS DIRBAME. KOKIE ŽINGSNIAI SVARBIAUSI TARPTAUTINIAM VERSLUI? </vt:lpstr>
      <vt:lpstr>„ETIKA yra galimybė prisidėti prie organizacijos, daryti įtaką, vadovauti ir su disciplina daryti tai, kas teisinga“</vt:lpstr>
      <vt:lpstr>PowerPoint Presentation</vt:lpstr>
      <vt:lpstr>Trečiųjų šalių įrangos rezultatų pasisavinimas  Kvalifikuoto personalo nebuvimas (pvz. laboratorijos vadovas, nepatyrę darbuotojų)  Duomenų skaidrumas  Nesugebėjimas prisipažinti</vt:lpstr>
      <vt:lpstr>Ką daryti?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 IR ATITIKTIS NĖRA TIK SĖKMĖ, JEIGU DĖL JOS DIRBAME. KOKIE ŽINGSNIAI SVARBIAUSI TARPTAUTINIAM VERSLUI?</dc:title>
  <dc:creator>Karolis Šiugžda</dc:creator>
  <cp:lastModifiedBy>Linas Zasimavičius</cp:lastModifiedBy>
  <cp:revision>2</cp:revision>
  <dcterms:created xsi:type="dcterms:W3CDTF">2021-10-26T04:02:22Z</dcterms:created>
  <dcterms:modified xsi:type="dcterms:W3CDTF">2021-10-28T07:20:18Z</dcterms:modified>
</cp:coreProperties>
</file>